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593" r:id="rId3"/>
    <p:sldId id="542" r:id="rId4"/>
    <p:sldId id="285" r:id="rId5"/>
    <p:sldId id="594" r:id="rId6"/>
    <p:sldId id="499" r:id="rId7"/>
    <p:sldId id="595" r:id="rId8"/>
    <p:sldId id="596" r:id="rId9"/>
    <p:sldId id="597" r:id="rId10"/>
    <p:sldId id="598" r:id="rId11"/>
    <p:sldId id="599" r:id="rId12"/>
    <p:sldId id="600" r:id="rId13"/>
    <p:sldId id="601" r:id="rId14"/>
    <p:sldId id="602" r:id="rId15"/>
    <p:sldId id="603" r:id="rId16"/>
    <p:sldId id="604" r:id="rId17"/>
    <p:sldId id="618" r:id="rId18"/>
    <p:sldId id="619" r:id="rId19"/>
    <p:sldId id="605" r:id="rId20"/>
    <p:sldId id="555" r:id="rId21"/>
    <p:sldId id="505" r:id="rId22"/>
    <p:sldId id="606" r:id="rId23"/>
    <p:sldId id="556" r:id="rId24"/>
    <p:sldId id="557" r:id="rId25"/>
    <p:sldId id="564" r:id="rId26"/>
    <p:sldId id="607" r:id="rId27"/>
    <p:sldId id="608" r:id="rId28"/>
    <p:sldId id="609" r:id="rId29"/>
    <p:sldId id="559" r:id="rId30"/>
    <p:sldId id="475" r:id="rId31"/>
    <p:sldId id="558" r:id="rId32"/>
    <p:sldId id="560" r:id="rId33"/>
    <p:sldId id="610" r:id="rId34"/>
    <p:sldId id="522" r:id="rId35"/>
    <p:sldId id="613" r:id="rId36"/>
    <p:sldId id="614" r:id="rId37"/>
    <p:sldId id="615" r:id="rId38"/>
    <p:sldId id="616" r:id="rId39"/>
    <p:sldId id="617" r:id="rId40"/>
    <p:sldId id="611" r:id="rId41"/>
    <p:sldId id="612" r:id="rId42"/>
    <p:sldId id="561" r:id="rId43"/>
    <p:sldId id="562" r:id="rId44"/>
    <p:sldId id="563" r:id="rId45"/>
    <p:sldId id="566" r:id="rId46"/>
    <p:sldId id="620" r:id="rId47"/>
    <p:sldId id="565" r:id="rId48"/>
    <p:sldId id="261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7"/>
    <a:srgbClr val="363636"/>
    <a:srgbClr val="E4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7" autoAdjust="0"/>
    <p:restoredTop sz="83411" autoAdjust="0"/>
  </p:normalViewPr>
  <p:slideViewPr>
    <p:cSldViewPr>
      <p:cViewPr varScale="1">
        <p:scale>
          <a:sx n="72" d="100"/>
          <a:sy n="72" d="100"/>
        </p:scale>
        <p:origin x="115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1437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6641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4637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3799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4848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82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420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184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0914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8480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469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527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2684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184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86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6081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9591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6313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3932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6989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41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660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122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4176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5287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2538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524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387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15631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5535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9611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9146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8589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62724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00612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69183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35683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0569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7828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43415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82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086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8904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985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550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14.10.2022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0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0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0.png"/><Relationship Id="rId10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gif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3.png"/><Relationship Id="rId3" Type="http://schemas.openxmlformats.org/officeDocument/2006/relationships/image" Target="../media/image2.png"/><Relationship Id="rId21" Type="http://schemas.openxmlformats.org/officeDocument/2006/relationships/image" Target="../media/image76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1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20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7.png"/><Relationship Id="rId5" Type="http://schemas.openxmlformats.org/officeDocument/2006/relationships/image" Target="../media/image54.png"/><Relationship Id="rId15" Type="http://schemas.openxmlformats.org/officeDocument/2006/relationships/image" Target="../media/image710.png"/><Relationship Id="rId10" Type="http://schemas.openxmlformats.org/officeDocument/2006/relationships/image" Target="../media/image66.png"/><Relationship Id="rId19" Type="http://schemas.openxmlformats.org/officeDocument/2006/relationships/image" Target="../media/image47.png"/><Relationship Id="rId4" Type="http://schemas.openxmlformats.org/officeDocument/2006/relationships/image" Target="../media/image53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4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2.png"/><Relationship Id="rId21" Type="http://schemas.openxmlformats.org/officeDocument/2006/relationships/image" Target="../media/image76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95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102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7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05.png"/><Relationship Id="rId10" Type="http://schemas.openxmlformats.org/officeDocument/2006/relationships/image" Target="../media/image117.png"/><Relationship Id="rId4" Type="http://schemas.openxmlformats.org/officeDocument/2006/relationships/image" Target="../media/image104.png"/><Relationship Id="rId9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microsoft.com/office/2007/relationships/hdphoto" Target="../media/hdphoto1.wdp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gif"/><Relationship Id="rId3" Type="http://schemas.openxmlformats.org/officeDocument/2006/relationships/image" Target="../media/image2.png"/><Relationship Id="rId7" Type="http://schemas.openxmlformats.org/officeDocument/2006/relationships/image" Target="../media/image123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gif"/><Relationship Id="rId5" Type="http://schemas.openxmlformats.org/officeDocument/2006/relationships/image" Target="../media/image740.png"/><Relationship Id="rId10" Type="http://schemas.openxmlformats.org/officeDocument/2006/relationships/image" Target="../media/image126.gif"/><Relationship Id="rId4" Type="http://schemas.openxmlformats.org/officeDocument/2006/relationships/image" Target="../media/image730.png"/><Relationship Id="rId9" Type="http://schemas.openxmlformats.org/officeDocument/2006/relationships/image" Target="../media/image125.gi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2.png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png"/><Relationship Id="rId9" Type="http://schemas.openxmlformats.org/officeDocument/2006/relationships/image" Target="../media/image13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415480" y="1844824"/>
            <a:ext cx="9937104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продолжаем обсуждать нейронные сети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3512" y="908720"/>
            <a:ext cx="900100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Экспоненциально Взвешенные Средние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496526-CBE4-4042-9FB5-D4FDE7FC8F08}"/>
                  </a:ext>
                </a:extLst>
              </p:cNvPr>
              <p:cNvSpPr txBox="1"/>
              <p:nvPr/>
            </p:nvSpPr>
            <p:spPr>
              <a:xfrm>
                <a:off x="2663535" y="1765416"/>
                <a:ext cx="64979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𝐸𝑊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𝐸𝑊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496526-CBE4-4042-9FB5-D4FDE7FC8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535" y="1765416"/>
                <a:ext cx="649799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4A3CEC-E9B6-47EA-970F-59FF9C8E1A97}"/>
                  </a:ext>
                </a:extLst>
              </p:cNvPr>
              <p:cNvSpPr txBox="1"/>
              <p:nvPr/>
            </p:nvSpPr>
            <p:spPr>
              <a:xfrm>
                <a:off x="696843" y="2221977"/>
                <a:ext cx="19666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𝐸𝑊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4A3CEC-E9B6-47EA-970F-59FF9C8E1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43" y="2221977"/>
                <a:ext cx="196669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A8459C-5B92-4147-AA10-8CFB9E06792C}"/>
                  </a:ext>
                </a:extLst>
              </p:cNvPr>
              <p:cNvSpPr txBox="1"/>
              <p:nvPr/>
            </p:nvSpPr>
            <p:spPr>
              <a:xfrm>
                <a:off x="745649" y="2860849"/>
                <a:ext cx="60829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𝐸𝑊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𝐸𝑊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l-GR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A8459C-5B92-4147-AA10-8CFB9E06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49" y="2860849"/>
                <a:ext cx="608294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E2DADA-0FB6-4443-AE4F-A9B97E415A19}"/>
                  </a:ext>
                </a:extLst>
              </p:cNvPr>
              <p:cNvSpPr txBox="1"/>
              <p:nvPr/>
            </p:nvSpPr>
            <p:spPr>
              <a:xfrm>
                <a:off x="696843" y="3499721"/>
                <a:ext cx="60829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𝐸𝑊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𝐸𝑊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l-GR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E2DADA-0FB6-4443-AE4F-A9B97E415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43" y="3499721"/>
                <a:ext cx="6082947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D0881C-78AD-4286-A9EC-3848AE9EEF76}"/>
                  </a:ext>
                </a:extLst>
              </p:cNvPr>
              <p:cNvSpPr txBox="1"/>
              <p:nvPr/>
            </p:nvSpPr>
            <p:spPr>
              <a:xfrm>
                <a:off x="735852" y="4170862"/>
                <a:ext cx="95211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𝐸𝑊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𝐸𝑊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32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)+(1−</m:t>
                    </m:r>
                    <m:r>
                      <m:rPr>
                        <m:sty m:val="p"/>
                      </m:rPr>
                      <a:rPr lang="el-GR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D0881C-78AD-4286-A9EC-3848AE9EE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52" y="4170862"/>
                <a:ext cx="952113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981936-E0FC-4411-8D5C-4D4CC72C5058}"/>
                  </a:ext>
                </a:extLst>
              </p:cNvPr>
              <p:cNvSpPr txBox="1"/>
              <p:nvPr/>
            </p:nvSpPr>
            <p:spPr>
              <a:xfrm>
                <a:off x="774861" y="4809734"/>
                <a:ext cx="676089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𝐸𝑊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32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l-GR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981936-E0FC-4411-8D5C-4D4CC72C5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61" y="4809734"/>
                <a:ext cx="6760890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6CADC4-3039-431F-A238-45C1C03B3653}"/>
                  </a:ext>
                </a:extLst>
              </p:cNvPr>
              <p:cNvSpPr txBox="1"/>
              <p:nvPr/>
            </p:nvSpPr>
            <p:spPr>
              <a:xfrm>
                <a:off x="774861" y="5496314"/>
                <a:ext cx="60829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𝐸𝑊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𝐸𝑊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l-GR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6CADC4-3039-431F-A238-45C1C03B3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61" y="5496314"/>
                <a:ext cx="6082947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4F7EC9-CBF9-40BD-AFC3-D01889722C0F}"/>
                  </a:ext>
                </a:extLst>
              </p:cNvPr>
              <p:cNvSpPr txBox="1"/>
              <p:nvPr/>
            </p:nvSpPr>
            <p:spPr>
              <a:xfrm>
                <a:off x="774861" y="6123184"/>
                <a:ext cx="969945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𝐸𝑊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32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32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m:rPr>
                        <m:sty m:val="p"/>
                      </m:rPr>
                      <a:rPr lang="el-GR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4F7EC9-CBF9-40BD-AFC3-D01889722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61" y="6123184"/>
                <a:ext cx="9699450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14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3" grpId="0"/>
      <p:bldP spid="17" grpId="0"/>
      <p:bldP spid="18" grpId="0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3512" y="908720"/>
            <a:ext cx="900100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Экспоненциально Взвешенные Средние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496526-CBE4-4042-9FB5-D4FDE7FC8F08}"/>
                  </a:ext>
                </a:extLst>
              </p:cNvPr>
              <p:cNvSpPr txBox="1"/>
              <p:nvPr/>
            </p:nvSpPr>
            <p:spPr>
              <a:xfrm>
                <a:off x="2663535" y="1765416"/>
                <a:ext cx="64979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𝐸𝑊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𝐸𝑊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496526-CBE4-4042-9FB5-D4FDE7FC8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535" y="1765416"/>
                <a:ext cx="649799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11B9BC2B-1157-4060-AA25-013D7B253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276872"/>
            <a:ext cx="9951373" cy="44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5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895533"/>
            <a:ext cx="97210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 с Импульсом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AB9472-4522-413F-B277-1B8A2AA98C24}"/>
                  </a:ext>
                </a:extLst>
              </p:cNvPr>
              <p:cNvSpPr txBox="1"/>
              <p:nvPr/>
            </p:nvSpPr>
            <p:spPr>
              <a:xfrm>
                <a:off x="1272739" y="2817701"/>
                <a:ext cx="9024329" cy="696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𝐸𝑊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𝐸𝑊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AB9472-4522-413F-B277-1B8A2AA98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739" y="2817701"/>
                <a:ext cx="9024329" cy="696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3674392-222B-487A-9E25-DE03088AD57E}"/>
                  </a:ext>
                </a:extLst>
              </p:cNvPr>
              <p:cNvSpPr/>
              <p:nvPr/>
            </p:nvSpPr>
            <p:spPr>
              <a:xfrm>
                <a:off x="1248611" y="1880326"/>
                <a:ext cx="4802790" cy="684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3674392-222B-487A-9E25-DE03088AD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11" y="1880326"/>
                <a:ext cx="4802790" cy="68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0D030F7-9215-492A-9EF7-27341BEA1414}"/>
                  </a:ext>
                </a:extLst>
              </p:cNvPr>
              <p:cNvSpPr/>
              <p:nvPr/>
            </p:nvSpPr>
            <p:spPr>
              <a:xfrm>
                <a:off x="1231813" y="3819797"/>
                <a:ext cx="4978607" cy="789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𝐸𝑊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0D030F7-9215-492A-9EF7-27341BEA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813" y="3819797"/>
                <a:ext cx="4978607" cy="7893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5ACA1F-5C8F-44E3-A56E-1CB9EBF28268}"/>
                  </a:ext>
                </a:extLst>
              </p:cNvPr>
              <p:cNvSpPr txBox="1"/>
              <p:nvPr/>
            </p:nvSpPr>
            <p:spPr>
              <a:xfrm>
                <a:off x="1991544" y="4699553"/>
                <a:ext cx="11525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~0.9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5ACA1F-5C8F-44E3-A56E-1CB9EBF28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4699553"/>
                <a:ext cx="1152560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AD1CE38-C919-4F93-B525-C15400346568}"/>
              </a:ext>
            </a:extLst>
          </p:cNvPr>
          <p:cNvSpPr/>
          <p:nvPr/>
        </p:nvSpPr>
        <p:spPr>
          <a:xfrm>
            <a:off x="1415480" y="5131470"/>
            <a:ext cx="92170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tf.keras.optimizers.SGD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learning_rate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B5CEA8"/>
                </a:solidFill>
                <a:latin typeface="Courier New" panose="02070309020205020404" pitchFamily="49" charset="0"/>
              </a:rPr>
              <a:t>learning_rate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momentum=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beta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27626" y="1546785"/>
            <a:ext cx="2504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Momentum</a:t>
            </a:r>
            <a:endParaRPr lang="ru-RU" sz="32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7412B7F-0C31-40F7-A99F-3B43BB22C054}"/>
              </a:ext>
            </a:extLst>
          </p:cNvPr>
          <p:cNvSpPr/>
          <p:nvPr/>
        </p:nvSpPr>
        <p:spPr>
          <a:xfrm>
            <a:off x="1271464" y="6020231"/>
            <a:ext cx="9979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B. T.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Polyak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“Some methods of speeding up the convergence of iteration methods,” USSR Computational Mathematics and Mathematical Physics, vol. 4, pp. 1–17, 1964.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4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895533"/>
            <a:ext cx="97210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 с Импульсом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04D853F4-DDD3-48A6-AB39-7862D6307608}"/>
              </a:ext>
            </a:extLst>
          </p:cNvPr>
          <p:cNvSpPr/>
          <p:nvPr/>
        </p:nvSpPr>
        <p:spPr>
          <a:xfrm>
            <a:off x="263352" y="1932695"/>
            <a:ext cx="8613354" cy="491264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35D666A-9375-4BA5-8ECE-169040049A5A}"/>
              </a:ext>
            </a:extLst>
          </p:cNvPr>
          <p:cNvSpPr/>
          <p:nvPr/>
        </p:nvSpPr>
        <p:spPr>
          <a:xfrm>
            <a:off x="1010208" y="2621797"/>
            <a:ext cx="7089042" cy="362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2ECC82E9-78CD-4D34-A372-843E2E745A96}"/>
              </a:ext>
            </a:extLst>
          </p:cNvPr>
          <p:cNvSpPr/>
          <p:nvPr/>
        </p:nvSpPr>
        <p:spPr>
          <a:xfrm>
            <a:off x="630292" y="2276644"/>
            <a:ext cx="7848873" cy="43178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3C56A500-09EA-43AD-90E6-2F341D4C58E3}"/>
              </a:ext>
            </a:extLst>
          </p:cNvPr>
          <p:cNvSpPr/>
          <p:nvPr/>
        </p:nvSpPr>
        <p:spPr>
          <a:xfrm>
            <a:off x="1852176" y="3068960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94EC701-A711-4A1F-9E7C-86279B49B54C}"/>
              </a:ext>
            </a:extLst>
          </p:cNvPr>
          <p:cNvSpPr/>
          <p:nvPr/>
        </p:nvSpPr>
        <p:spPr>
          <a:xfrm>
            <a:off x="2639616" y="3516814"/>
            <a:ext cx="3305363" cy="21572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170603E-C268-421E-A1DA-143491B536E0}"/>
              </a:ext>
            </a:extLst>
          </p:cNvPr>
          <p:cNvSpPr/>
          <p:nvPr/>
        </p:nvSpPr>
        <p:spPr>
          <a:xfrm>
            <a:off x="3143672" y="3798817"/>
            <a:ext cx="2295872" cy="167738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1276F9F7-5EC3-40DF-B897-DD2D9B7F430C}"/>
              </a:ext>
            </a:extLst>
          </p:cNvPr>
          <p:cNvSpPr/>
          <p:nvPr/>
        </p:nvSpPr>
        <p:spPr>
          <a:xfrm>
            <a:off x="1859924" y="3096666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65857E42-953B-4367-8A11-24736405D3BC}"/>
              </a:ext>
            </a:extLst>
          </p:cNvPr>
          <p:cNvSpPr/>
          <p:nvPr/>
        </p:nvSpPr>
        <p:spPr>
          <a:xfrm>
            <a:off x="3640034" y="4027912"/>
            <a:ext cx="1368152" cy="12191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06715A-60FE-4E67-8065-8FC9A5927AEC}"/>
              </a:ext>
            </a:extLst>
          </p:cNvPr>
          <p:cNvSpPr/>
          <p:nvPr/>
        </p:nvSpPr>
        <p:spPr>
          <a:xfrm>
            <a:off x="3914051" y="4260815"/>
            <a:ext cx="861937" cy="66924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DB96E04-A9A7-415A-8FD3-283B20153B5F}"/>
              </a:ext>
            </a:extLst>
          </p:cNvPr>
          <p:cNvSpPr/>
          <p:nvPr/>
        </p:nvSpPr>
        <p:spPr>
          <a:xfrm>
            <a:off x="4162595" y="4403603"/>
            <a:ext cx="364847" cy="38367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001074E-C32F-41CB-A899-90DB0BE1846B}"/>
              </a:ext>
            </a:extLst>
          </p:cNvPr>
          <p:cNvSpPr/>
          <p:nvPr/>
        </p:nvSpPr>
        <p:spPr>
          <a:xfrm>
            <a:off x="551384" y="5229200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7977AF12-F70F-4D6E-B564-B77F517812D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731384" y="2704700"/>
            <a:ext cx="1579145" cy="252450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624F264-C9E8-4306-BE9A-326A4F1A6948}"/>
              </a:ext>
            </a:extLst>
          </p:cNvPr>
          <p:cNvCxnSpPr>
            <a:cxnSpLocks/>
          </p:cNvCxnSpPr>
          <p:nvPr/>
        </p:nvCxnSpPr>
        <p:spPr>
          <a:xfrm>
            <a:off x="2279576" y="2708920"/>
            <a:ext cx="272181" cy="317351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FE544840-D8BE-4A01-BEC5-F795867C78B0}"/>
              </a:ext>
            </a:extLst>
          </p:cNvPr>
          <p:cNvCxnSpPr>
            <a:cxnSpLocks/>
          </p:cNvCxnSpPr>
          <p:nvPr/>
        </p:nvCxnSpPr>
        <p:spPr>
          <a:xfrm flipV="1">
            <a:off x="2594496" y="3188906"/>
            <a:ext cx="731373" cy="264729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833794E-F9B0-4141-B104-1CF144DC63FE}"/>
              </a:ext>
            </a:extLst>
          </p:cNvPr>
          <p:cNvCxnSpPr>
            <a:cxnSpLocks/>
          </p:cNvCxnSpPr>
          <p:nvPr/>
        </p:nvCxnSpPr>
        <p:spPr>
          <a:xfrm>
            <a:off x="3369658" y="3166628"/>
            <a:ext cx="361579" cy="266957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2FDD2279-D796-4DBE-9FA2-11387F841EB9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3765054" y="3516814"/>
            <a:ext cx="527244" cy="231939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CD81258-CCE4-4210-A0A7-E4AF49436519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4292298" y="3516814"/>
            <a:ext cx="63399" cy="107187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EC9CE09B-698D-4302-AB13-B99E8BE6CD7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839416" y="4595440"/>
            <a:ext cx="1800200" cy="63376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55CE43B5-A023-43E6-A14C-7C14A0910B0A}"/>
              </a:ext>
            </a:extLst>
          </p:cNvPr>
          <p:cNvCxnSpPr>
            <a:cxnSpLocks/>
            <a:stCxn id="24" idx="2"/>
            <a:endCxn id="29" idx="2"/>
          </p:cNvCxnSpPr>
          <p:nvPr/>
        </p:nvCxnSpPr>
        <p:spPr>
          <a:xfrm flipV="1">
            <a:off x="2639616" y="4595439"/>
            <a:ext cx="1522979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5C74A7F-F23E-4F74-8FDF-74C32AB6B5BA}"/>
              </a:ext>
            </a:extLst>
          </p:cNvPr>
          <p:cNvSpPr/>
          <p:nvPr/>
        </p:nvSpPr>
        <p:spPr>
          <a:xfrm>
            <a:off x="8184232" y="2564904"/>
            <a:ext cx="3804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 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86B4008-6B0B-4A44-BC22-F7CF4507174A}"/>
              </a:ext>
            </a:extLst>
          </p:cNvPr>
          <p:cNvSpPr/>
          <p:nvPr/>
        </p:nvSpPr>
        <p:spPr>
          <a:xfrm>
            <a:off x="7927638" y="5661248"/>
            <a:ext cx="42531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 </a:t>
            </a:r>
          </a:p>
          <a:p>
            <a:pPr algn="ctr"/>
            <a:r>
              <a:rPr lang="ru-RU" sz="24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Импульсом</a:t>
            </a:r>
            <a:endParaRPr lang="ru-RU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8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895533"/>
            <a:ext cx="97210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Оптимизация: 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RMSprop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65C3E1-85AF-40D9-8892-59F3707C173A}"/>
                  </a:ext>
                </a:extLst>
              </p:cNvPr>
              <p:cNvSpPr txBox="1"/>
              <p:nvPr/>
            </p:nvSpPr>
            <p:spPr>
              <a:xfrm>
                <a:off x="1577985" y="2639283"/>
                <a:ext cx="7834965" cy="80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65C3E1-85AF-40D9-8892-59F3707C1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985" y="2639283"/>
                <a:ext cx="7834965" cy="806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4341C77-B1BE-4B87-8BC8-7669F5C2F92B}"/>
                  </a:ext>
                </a:extLst>
              </p:cNvPr>
              <p:cNvSpPr/>
              <p:nvPr/>
            </p:nvSpPr>
            <p:spPr>
              <a:xfrm>
                <a:off x="2495600" y="3556778"/>
                <a:ext cx="4660891" cy="1757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d>
                            <m:d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  <m:d>
                                    <m:dPr>
                                      <m:ctrlP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4341C77-B1BE-4B87-8BC8-7669F5C2F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3556778"/>
                <a:ext cx="4660891" cy="1757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AE71AAA-98D1-49ED-B5BE-601D3CE740E5}"/>
              </a:ext>
            </a:extLst>
          </p:cNvPr>
          <p:cNvSpPr/>
          <p:nvPr/>
        </p:nvSpPr>
        <p:spPr>
          <a:xfrm>
            <a:off x="2207568" y="5157192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tf.keras.optimizers.RMSprop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learning_rate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0.001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rho=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0.9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839416" y="1700808"/>
            <a:ext cx="97210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EWA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к Градиенту, а к дисперсии градиента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1AB0CC3-8CEE-488E-B957-63D53530B5B8}"/>
              </a:ext>
            </a:extLst>
          </p:cNvPr>
          <p:cNvSpPr/>
          <p:nvPr/>
        </p:nvSpPr>
        <p:spPr>
          <a:xfrm>
            <a:off x="1306790" y="6082787"/>
            <a:ext cx="10311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T.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Tieleman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G. Hinton, “Divide the gradient by a running average of its recent magnitude,” COURSERA: Neural Networks for Machine Learning, pp. 26–31, 2012.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86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895533"/>
            <a:ext cx="97210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Оптимизация: 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RMSprop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5C74A7F-F23E-4F74-8FDF-74C32AB6B5BA}"/>
              </a:ext>
            </a:extLst>
          </p:cNvPr>
          <p:cNvSpPr/>
          <p:nvPr/>
        </p:nvSpPr>
        <p:spPr>
          <a:xfrm>
            <a:off x="8184232" y="2564904"/>
            <a:ext cx="3804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 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04D853F4-DDD3-48A6-AB39-7862D6307608}"/>
              </a:ext>
            </a:extLst>
          </p:cNvPr>
          <p:cNvSpPr/>
          <p:nvPr/>
        </p:nvSpPr>
        <p:spPr>
          <a:xfrm>
            <a:off x="263352" y="1932695"/>
            <a:ext cx="8613354" cy="491264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735D666A-9375-4BA5-8ECE-169040049A5A}"/>
              </a:ext>
            </a:extLst>
          </p:cNvPr>
          <p:cNvSpPr/>
          <p:nvPr/>
        </p:nvSpPr>
        <p:spPr>
          <a:xfrm>
            <a:off x="1010208" y="2621797"/>
            <a:ext cx="7089042" cy="362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2ECC82E9-78CD-4D34-A372-843E2E745A96}"/>
              </a:ext>
            </a:extLst>
          </p:cNvPr>
          <p:cNvSpPr/>
          <p:nvPr/>
        </p:nvSpPr>
        <p:spPr>
          <a:xfrm>
            <a:off x="630292" y="2276644"/>
            <a:ext cx="7848873" cy="43178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3C56A500-09EA-43AD-90E6-2F341D4C58E3}"/>
              </a:ext>
            </a:extLst>
          </p:cNvPr>
          <p:cNvSpPr/>
          <p:nvPr/>
        </p:nvSpPr>
        <p:spPr>
          <a:xfrm>
            <a:off x="1852176" y="3068960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94EC701-A711-4A1F-9E7C-86279B49B54C}"/>
              </a:ext>
            </a:extLst>
          </p:cNvPr>
          <p:cNvSpPr/>
          <p:nvPr/>
        </p:nvSpPr>
        <p:spPr>
          <a:xfrm>
            <a:off x="2639616" y="3516814"/>
            <a:ext cx="3305363" cy="21572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1170603E-C268-421E-A1DA-143491B536E0}"/>
              </a:ext>
            </a:extLst>
          </p:cNvPr>
          <p:cNvSpPr/>
          <p:nvPr/>
        </p:nvSpPr>
        <p:spPr>
          <a:xfrm>
            <a:off x="3143672" y="3798817"/>
            <a:ext cx="2295872" cy="167738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276F9F7-5EC3-40DF-B897-DD2D9B7F430C}"/>
              </a:ext>
            </a:extLst>
          </p:cNvPr>
          <p:cNvSpPr/>
          <p:nvPr/>
        </p:nvSpPr>
        <p:spPr>
          <a:xfrm>
            <a:off x="1859924" y="3096666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65857E42-953B-4367-8A11-24736405D3BC}"/>
              </a:ext>
            </a:extLst>
          </p:cNvPr>
          <p:cNvSpPr/>
          <p:nvPr/>
        </p:nvSpPr>
        <p:spPr>
          <a:xfrm>
            <a:off x="3640034" y="4027912"/>
            <a:ext cx="1368152" cy="12191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006715A-60FE-4E67-8065-8FC9A5927AEC}"/>
              </a:ext>
            </a:extLst>
          </p:cNvPr>
          <p:cNvSpPr/>
          <p:nvPr/>
        </p:nvSpPr>
        <p:spPr>
          <a:xfrm>
            <a:off x="3914051" y="4260815"/>
            <a:ext cx="861937" cy="66924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8DB96E04-A9A7-415A-8FD3-283B20153B5F}"/>
              </a:ext>
            </a:extLst>
          </p:cNvPr>
          <p:cNvSpPr/>
          <p:nvPr/>
        </p:nvSpPr>
        <p:spPr>
          <a:xfrm>
            <a:off x="4162595" y="4403603"/>
            <a:ext cx="364847" cy="38367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1001074E-C32F-41CB-A899-90DB0BE1846B}"/>
              </a:ext>
            </a:extLst>
          </p:cNvPr>
          <p:cNvSpPr/>
          <p:nvPr/>
        </p:nvSpPr>
        <p:spPr>
          <a:xfrm>
            <a:off x="254768" y="4676509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7977AF12-F70F-4D6E-B564-B77F517812D5}"/>
              </a:ext>
            </a:extLst>
          </p:cNvPr>
          <p:cNvCxnSpPr>
            <a:cxnSpLocks/>
          </p:cNvCxnSpPr>
          <p:nvPr/>
        </p:nvCxnSpPr>
        <p:spPr>
          <a:xfrm flipV="1">
            <a:off x="425579" y="2632692"/>
            <a:ext cx="1812942" cy="217544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C624F264-C9E8-4306-BE9A-326A4F1A6948}"/>
              </a:ext>
            </a:extLst>
          </p:cNvPr>
          <p:cNvCxnSpPr>
            <a:cxnSpLocks/>
          </p:cNvCxnSpPr>
          <p:nvPr/>
        </p:nvCxnSpPr>
        <p:spPr>
          <a:xfrm>
            <a:off x="2192565" y="2639198"/>
            <a:ext cx="359192" cy="324323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FE544840-D8BE-4A01-BEC5-F795867C78B0}"/>
              </a:ext>
            </a:extLst>
          </p:cNvPr>
          <p:cNvCxnSpPr>
            <a:cxnSpLocks/>
          </p:cNvCxnSpPr>
          <p:nvPr/>
        </p:nvCxnSpPr>
        <p:spPr>
          <a:xfrm flipV="1">
            <a:off x="2594496" y="3188906"/>
            <a:ext cx="731373" cy="264729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9833794E-F9B0-4141-B104-1CF144DC63FE}"/>
              </a:ext>
            </a:extLst>
          </p:cNvPr>
          <p:cNvCxnSpPr>
            <a:cxnSpLocks/>
          </p:cNvCxnSpPr>
          <p:nvPr/>
        </p:nvCxnSpPr>
        <p:spPr>
          <a:xfrm>
            <a:off x="3369658" y="3166628"/>
            <a:ext cx="361579" cy="266957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2FDD2279-D796-4DBE-9FA2-11387F841EB9}"/>
              </a:ext>
            </a:extLst>
          </p:cNvPr>
          <p:cNvCxnSpPr>
            <a:cxnSpLocks/>
            <a:endCxn id="45" idx="0"/>
          </p:cNvCxnSpPr>
          <p:nvPr/>
        </p:nvCxnSpPr>
        <p:spPr>
          <a:xfrm flipV="1">
            <a:off x="3765054" y="3516814"/>
            <a:ext cx="527244" cy="231939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BCD81258-CCE4-4210-A0A7-E4AF49436519}"/>
              </a:ext>
            </a:extLst>
          </p:cNvPr>
          <p:cNvCxnSpPr>
            <a:cxnSpLocks/>
            <a:stCxn id="45" idx="0"/>
          </p:cNvCxnSpPr>
          <p:nvPr/>
        </p:nvCxnSpPr>
        <p:spPr>
          <a:xfrm>
            <a:off x="4292298" y="3516814"/>
            <a:ext cx="63399" cy="107187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EC9CE09B-698D-4302-AB13-B99E8BE6CD77}"/>
              </a:ext>
            </a:extLst>
          </p:cNvPr>
          <p:cNvCxnSpPr>
            <a:cxnSpLocks/>
          </p:cNvCxnSpPr>
          <p:nvPr/>
        </p:nvCxnSpPr>
        <p:spPr>
          <a:xfrm flipV="1">
            <a:off x="451723" y="4179017"/>
            <a:ext cx="1562006" cy="63778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55CE43B5-A023-43E6-A14C-7C14A0910B0A}"/>
              </a:ext>
            </a:extLst>
          </p:cNvPr>
          <p:cNvCxnSpPr>
            <a:cxnSpLocks/>
          </p:cNvCxnSpPr>
          <p:nvPr/>
        </p:nvCxnSpPr>
        <p:spPr>
          <a:xfrm>
            <a:off x="2002822" y="4179017"/>
            <a:ext cx="935478" cy="63562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986B4008-6B0B-4A44-BC22-F7CF4507174A}"/>
              </a:ext>
            </a:extLst>
          </p:cNvPr>
          <p:cNvSpPr/>
          <p:nvPr/>
        </p:nvSpPr>
        <p:spPr>
          <a:xfrm>
            <a:off x="9429132" y="5190459"/>
            <a:ext cx="1728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RMSprop</a:t>
            </a:r>
            <a:endParaRPr lang="ru-RU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2AAB8AE5-0EBA-4B06-A41A-5428B79AD776}"/>
              </a:ext>
            </a:extLst>
          </p:cNvPr>
          <p:cNvCxnSpPr>
            <a:cxnSpLocks/>
          </p:cNvCxnSpPr>
          <p:nvPr/>
        </p:nvCxnSpPr>
        <p:spPr>
          <a:xfrm flipV="1">
            <a:off x="2818764" y="4453448"/>
            <a:ext cx="877927" cy="353157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E21389AE-7562-4E65-8D91-AFB7AB88049B}"/>
              </a:ext>
            </a:extLst>
          </p:cNvPr>
          <p:cNvCxnSpPr>
            <a:cxnSpLocks/>
          </p:cNvCxnSpPr>
          <p:nvPr/>
        </p:nvCxnSpPr>
        <p:spPr>
          <a:xfrm>
            <a:off x="3679443" y="4475410"/>
            <a:ext cx="695684" cy="183242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68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1" grpId="0" animBg="1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895533"/>
            <a:ext cx="97210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Оптимизация: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Adam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pic>
        <p:nvPicPr>
          <p:cNvPr id="1026" name="Picture 2" descr="https://i.imgflip.com/5lqwe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518393"/>
            <a:ext cx="9505056" cy="533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57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895533"/>
            <a:ext cx="97210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Оптимизация: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Adam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839416" y="1700808"/>
            <a:ext cx="97210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Adaptive Moment Estimation (Adam)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D2860AD-CD91-4922-BCE5-FC2F63A20EBB}"/>
                  </a:ext>
                </a:extLst>
              </p:cNvPr>
              <p:cNvSpPr/>
              <p:nvPr/>
            </p:nvSpPr>
            <p:spPr>
              <a:xfrm>
                <a:off x="839416" y="2577755"/>
                <a:ext cx="7200800" cy="1573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𝐸𝑊𝐴</m:t>
                          </m:r>
                        </m:e>
                        <m:sub>
                          <m:r>
                            <a:rPr lang="tr-TR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tr-TR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l-G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𝐸𝑊𝐴</m:t>
                          </m:r>
                        </m:e>
                        <m:sub>
                          <m:r>
                            <a:rPr lang="tr-T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tr-TR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tr-T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l-G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tr-TR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tr-TR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tr-TR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l-G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tr-T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tr-TR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tr-T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tr-T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tr-T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tr-TR" sz="3200" dirty="0">
                    <a:solidFill>
                      <a:schemeClr val="bg1"/>
                    </a:solidFill>
                  </a:rPr>
                </a:b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D2860AD-CD91-4922-BCE5-FC2F63A20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577755"/>
                <a:ext cx="7200800" cy="15730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F114804-8819-4382-ACF2-4A9E062AD0AD}"/>
                  </a:ext>
                </a:extLst>
              </p:cNvPr>
              <p:cNvSpPr/>
              <p:nvPr/>
            </p:nvSpPr>
            <p:spPr>
              <a:xfrm>
                <a:off x="7896200" y="2276872"/>
                <a:ext cx="3103035" cy="2174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tr-T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𝐸𝑊𝐴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tr-TR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𝐸𝑊𝐴</m:t>
                              </m:r>
                            </m:e>
                            <m:sub>
                              <m:r>
                                <a:rPr lang="tr-TR" sz="32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tr-TR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tr-T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tr-T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tr-T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JXc-TeX-main-R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tr-TR" sz="32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tr-TR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tr-T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tr-T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tr-T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tr-T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tr-TR" sz="3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F114804-8819-4382-ACF2-4A9E062AD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2276872"/>
                <a:ext cx="3103035" cy="2174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2C2E781-249A-425C-A9B1-EEBE2FCDCE7B}"/>
                  </a:ext>
                </a:extLst>
              </p:cNvPr>
              <p:cNvSpPr/>
              <p:nvPr/>
            </p:nvSpPr>
            <p:spPr>
              <a:xfrm>
                <a:off x="2279576" y="4011982"/>
                <a:ext cx="6515962" cy="11424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tr-TR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tr-TR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l-GR" sz="32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tr-TR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tr-TR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sSub>
                        <m:sSubPr>
                          <m:ctrlPr>
                            <a:rPr lang="tr-T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tr-T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𝐸𝑊𝐴</m:t>
                              </m:r>
                            </m:e>
                          </m:acc>
                        </m:e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br>
                  <a:rPr lang="tr-TR" sz="3200" dirty="0">
                    <a:solidFill>
                      <a:schemeClr val="bg1"/>
                    </a:solidFill>
                  </a:rPr>
                </a:b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2C2E781-249A-425C-A9B1-EEBE2FCDC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4011982"/>
                <a:ext cx="6515962" cy="1142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B481C07-9E36-407A-96AE-C0F9C491266A}"/>
              </a:ext>
            </a:extLst>
          </p:cNvPr>
          <p:cNvSpPr/>
          <p:nvPr/>
        </p:nvSpPr>
        <p:spPr>
          <a:xfrm>
            <a:off x="1494179" y="5034084"/>
            <a:ext cx="9505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tf.keras.optimizers.Adam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learning_rate=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0.001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beta_1=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0.9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beta_2=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0.999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	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epsilon=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1e-07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67106B5-0F9D-4EEE-AB14-E3F15D82F15F}"/>
              </a:ext>
            </a:extLst>
          </p:cNvPr>
          <p:cNvSpPr/>
          <p:nvPr/>
        </p:nvSpPr>
        <p:spPr>
          <a:xfrm>
            <a:off x="1732807" y="6130170"/>
            <a:ext cx="9505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D. P.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Kingma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and J. Ba, “Adam: A method for stochastic optimization,” in International Conference on Learning Representations, 2014, pp. 1– 15.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10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895533"/>
            <a:ext cx="97210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pic>
        <p:nvPicPr>
          <p:cNvPr id="21" name="Picture 4" descr="https://ruder.io/content/images/2016/09/saddle_point_evaluation_optimizers.gif">
            <a:extLst>
              <a:ext uri="{FF2B5EF4-FFF2-40B4-BE49-F238E27FC236}">
                <a16:creationId xmlns:a16="http://schemas.microsoft.com/office/drawing/2014/main" id="{D88300B5-55DE-49B4-AB37-60B88C8FA1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72816"/>
            <a:ext cx="4882386" cy="37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B472E71-3891-4F42-985C-45E4132265E1}"/>
              </a:ext>
            </a:extLst>
          </p:cNvPr>
          <p:cNvSpPr/>
          <p:nvPr/>
        </p:nvSpPr>
        <p:spPr>
          <a:xfrm>
            <a:off x="1055440" y="5733256"/>
            <a:ext cx="4248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sohne"/>
              </a:rPr>
              <a:t>https://ruder.io/content/images/2016/09/saddle_point_evaluation_optimizers.gif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BBE6E15-E2C2-4815-B3AE-10FA713885E9}"/>
              </a:ext>
            </a:extLst>
          </p:cNvPr>
          <p:cNvSpPr/>
          <p:nvPr/>
        </p:nvSpPr>
        <p:spPr>
          <a:xfrm>
            <a:off x="6600056" y="5589240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https://towardsdatascience.com/complete-guide-to-adam-optimization-1e5f29532c3d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23D00A-AB29-441C-B78F-41D38B4D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16" y="1734150"/>
            <a:ext cx="5196784" cy="383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78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23199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лекции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479376" y="2492896"/>
            <a:ext cx="9793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Конструктор нейронных сетей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Sequential API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Functional API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C315C-9C0B-4C1F-AC58-D2A00454875A}"/>
              </a:ext>
            </a:extLst>
          </p:cNvPr>
          <p:cNvSpPr txBox="1"/>
          <p:nvPr/>
        </p:nvSpPr>
        <p:spPr>
          <a:xfrm>
            <a:off x="479376" y="4005064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Dense Neural Networks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Нейроны,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Weights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Bias,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(Стохастический) Градиентный Спуск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Loss Function, Optimizer, Metrics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«Хорошо запоминают»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F65229-376D-431B-ADD9-E4C30A35603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479376" y="1412776"/>
            <a:ext cx="9793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Чтобы самим не придумывать параметры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17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Переобучение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98700F1-1D3A-459A-8294-88CABA72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735793"/>
            <a:ext cx="7272808" cy="4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37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1139742"/>
            <a:ext cx="82089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Борьба с переобучением</a:t>
            </a:r>
            <a:r>
              <a:rPr lang="en-US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: </a:t>
            </a:r>
            <a:r>
              <a:rPr lang="ru-RU" altLang="ru-RU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6A5508A-4CA8-4628-824F-C59D6514728B}"/>
                  </a:ext>
                </a:extLst>
              </p:cNvPr>
              <p:cNvSpPr/>
              <p:nvPr/>
            </p:nvSpPr>
            <p:spPr>
              <a:xfrm>
                <a:off x="335360" y="2519821"/>
                <a:ext cx="5428794" cy="773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6A5508A-4CA8-4628-824F-C59D65147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519821"/>
                <a:ext cx="5428794" cy="773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37A4574-D0DF-4127-A1B9-F59CCC21C98B}"/>
              </a:ext>
            </a:extLst>
          </p:cNvPr>
          <p:cNvSpPr txBox="1">
            <a:spLocks/>
          </p:cNvSpPr>
          <p:nvPr/>
        </p:nvSpPr>
        <p:spPr>
          <a:xfrm>
            <a:off x="-624471" y="1660002"/>
            <a:ext cx="6192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(L2 Regularization)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519EBF9-2262-47CD-BB02-DEDD7AB6583E}"/>
                  </a:ext>
                </a:extLst>
              </p:cNvPr>
              <p:cNvSpPr/>
              <p:nvPr/>
            </p:nvSpPr>
            <p:spPr>
              <a:xfrm>
                <a:off x="6718235" y="2448371"/>
                <a:ext cx="5444504" cy="773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𝐿𝑜𝑠𝑠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𝐿𝑜𝑠𝑠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519EBF9-2262-47CD-BB02-DEDD7AB65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235" y="2448371"/>
                <a:ext cx="5444504" cy="773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0D9EF580-D7E3-4A52-9E0B-3711309958C2}"/>
              </a:ext>
            </a:extLst>
          </p:cNvPr>
          <p:cNvSpPr txBox="1">
            <a:spLocks/>
          </p:cNvSpPr>
          <p:nvPr/>
        </p:nvSpPr>
        <p:spPr>
          <a:xfrm>
            <a:off x="7678951" y="1607371"/>
            <a:ext cx="451304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(L1 Regularization)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FC9A33DE-2B57-4BA4-B1F9-E743F7763291}"/>
              </a:ext>
            </a:extLst>
          </p:cNvPr>
          <p:cNvCxnSpPr>
            <a:cxnSpLocks/>
          </p:cNvCxnSpPr>
          <p:nvPr/>
        </p:nvCxnSpPr>
        <p:spPr>
          <a:xfrm flipV="1">
            <a:off x="1199456" y="3068960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F5CCE98F-F360-4536-9F27-49A772792B00}"/>
              </a:ext>
            </a:extLst>
          </p:cNvPr>
          <p:cNvCxnSpPr>
            <a:cxnSpLocks/>
          </p:cNvCxnSpPr>
          <p:nvPr/>
        </p:nvCxnSpPr>
        <p:spPr>
          <a:xfrm>
            <a:off x="122727" y="5733256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009BCF7D-9908-4B83-A22F-C1AE99EB1052}"/>
                  </a:ext>
                </a:extLst>
              </p:cNvPr>
              <p:cNvSpPr/>
              <p:nvPr/>
            </p:nvSpPr>
            <p:spPr>
              <a:xfrm>
                <a:off x="4962202" y="5703308"/>
                <a:ext cx="7571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009BCF7D-9908-4B83-A22F-C1AE99EB1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02" y="5703308"/>
                <a:ext cx="7571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3D337306-9262-42F2-A4C9-11C0A9E13A1D}"/>
                  </a:ext>
                </a:extLst>
              </p:cNvPr>
              <p:cNvSpPr/>
              <p:nvPr/>
            </p:nvSpPr>
            <p:spPr>
              <a:xfrm>
                <a:off x="544178" y="2912319"/>
                <a:ext cx="74770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3D337306-9262-42F2-A4C9-11C0A9E13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78" y="2912319"/>
                <a:ext cx="74770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Овал 41">
            <a:extLst>
              <a:ext uri="{FF2B5EF4-FFF2-40B4-BE49-F238E27FC236}">
                <a16:creationId xmlns:a16="http://schemas.microsoft.com/office/drawing/2014/main" id="{01245BD6-DB88-453A-A2C7-9D1689D4E93D}"/>
              </a:ext>
            </a:extLst>
          </p:cNvPr>
          <p:cNvSpPr/>
          <p:nvPr/>
        </p:nvSpPr>
        <p:spPr>
          <a:xfrm rot="20358207">
            <a:off x="1348591" y="3878501"/>
            <a:ext cx="3370397" cy="229555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5F6FDB9-1EF9-429D-BF3B-8F0711860B7D}"/>
              </a:ext>
            </a:extLst>
          </p:cNvPr>
          <p:cNvSpPr/>
          <p:nvPr/>
        </p:nvSpPr>
        <p:spPr>
          <a:xfrm rot="20557770">
            <a:off x="1758123" y="4219669"/>
            <a:ext cx="2666363" cy="144590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9A921DC2-45C7-4780-87D5-6117D8EB9FEA}"/>
              </a:ext>
            </a:extLst>
          </p:cNvPr>
          <p:cNvSpPr/>
          <p:nvPr/>
        </p:nvSpPr>
        <p:spPr>
          <a:xfrm rot="20354850">
            <a:off x="2390337" y="4452577"/>
            <a:ext cx="1337537" cy="97304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B33C92EA-4697-41A1-A832-AD13FBC29E4F}"/>
              </a:ext>
            </a:extLst>
          </p:cNvPr>
          <p:cNvSpPr/>
          <p:nvPr/>
        </p:nvSpPr>
        <p:spPr>
          <a:xfrm>
            <a:off x="133193" y="4754843"/>
            <a:ext cx="2128143" cy="1998237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66674BAC-AA73-4EC9-949E-BF790AB7433C}"/>
                  </a:ext>
                </a:extLst>
              </p:cNvPr>
              <p:cNvSpPr/>
              <p:nvPr/>
            </p:nvSpPr>
            <p:spPr>
              <a:xfrm>
                <a:off x="2017098" y="6159866"/>
                <a:ext cx="3692376" cy="531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𝑐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66674BAC-AA73-4EC9-949E-BF790AB74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098" y="6159866"/>
                <a:ext cx="3692376" cy="5316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E83996E5-E2B7-40EA-912B-7BE901ADF994}"/>
              </a:ext>
            </a:extLst>
          </p:cNvPr>
          <p:cNvCxnSpPr>
            <a:cxnSpLocks/>
          </p:cNvCxnSpPr>
          <p:nvPr/>
        </p:nvCxnSpPr>
        <p:spPr>
          <a:xfrm flipV="1">
            <a:off x="7244737" y="3010698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CE88D5FB-A7AE-4815-AA80-1A537CFB2DAD}"/>
              </a:ext>
            </a:extLst>
          </p:cNvPr>
          <p:cNvCxnSpPr>
            <a:cxnSpLocks/>
          </p:cNvCxnSpPr>
          <p:nvPr/>
        </p:nvCxnSpPr>
        <p:spPr>
          <a:xfrm>
            <a:off x="6168008" y="5674994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12111430-E30D-4223-9E1B-52B88FB32CD0}"/>
                  </a:ext>
                </a:extLst>
              </p:cNvPr>
              <p:cNvSpPr/>
              <p:nvPr/>
            </p:nvSpPr>
            <p:spPr>
              <a:xfrm>
                <a:off x="11055537" y="5827723"/>
                <a:ext cx="75719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12111430-E30D-4223-9E1B-52B88FB32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37" y="5827723"/>
                <a:ext cx="75719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C75F4D90-7E3E-4C73-90C8-7EBFB494AB7E}"/>
                  </a:ext>
                </a:extLst>
              </p:cNvPr>
              <p:cNvSpPr/>
              <p:nvPr/>
            </p:nvSpPr>
            <p:spPr>
              <a:xfrm>
                <a:off x="6642947" y="2897267"/>
                <a:ext cx="7477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C75F4D90-7E3E-4C73-90C8-7EBFB494A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947" y="2897267"/>
                <a:ext cx="747705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Овал 51">
            <a:extLst>
              <a:ext uri="{FF2B5EF4-FFF2-40B4-BE49-F238E27FC236}">
                <a16:creationId xmlns:a16="http://schemas.microsoft.com/office/drawing/2014/main" id="{97FF09BB-85CB-4530-8B3C-B435EDD7487D}"/>
              </a:ext>
            </a:extLst>
          </p:cNvPr>
          <p:cNvSpPr/>
          <p:nvPr/>
        </p:nvSpPr>
        <p:spPr>
          <a:xfrm rot="20062270">
            <a:off x="7152568" y="3766729"/>
            <a:ext cx="3623513" cy="238007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3E7BCF1E-5FAD-4129-944B-AC9F3E61C8D1}"/>
              </a:ext>
            </a:extLst>
          </p:cNvPr>
          <p:cNvSpPr/>
          <p:nvPr/>
        </p:nvSpPr>
        <p:spPr>
          <a:xfrm rot="20557770">
            <a:off x="7833370" y="4192132"/>
            <a:ext cx="2666363" cy="144590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6E9E5A1-87E2-4995-A2E8-66842FAEF90B}"/>
              </a:ext>
            </a:extLst>
          </p:cNvPr>
          <p:cNvSpPr/>
          <p:nvPr/>
        </p:nvSpPr>
        <p:spPr>
          <a:xfrm rot="20354850">
            <a:off x="8497783" y="4444783"/>
            <a:ext cx="1337537" cy="97304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1172E22C-226C-4F98-980A-013B1E926124}"/>
              </a:ext>
            </a:extLst>
          </p:cNvPr>
          <p:cNvSpPr/>
          <p:nvPr/>
        </p:nvSpPr>
        <p:spPr>
          <a:xfrm rot="2652682">
            <a:off x="6524736" y="4971235"/>
            <a:ext cx="1440000" cy="1440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4DEC5ED2-2808-4B8C-873C-CEDD7FF01EE0}"/>
                  </a:ext>
                </a:extLst>
              </p:cNvPr>
              <p:cNvSpPr/>
              <p:nvPr/>
            </p:nvSpPr>
            <p:spPr>
              <a:xfrm>
                <a:off x="7551513" y="6290708"/>
                <a:ext cx="36923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+|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4DEC5ED2-2808-4B8C-873C-CEDD7FF01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513" y="6290708"/>
                <a:ext cx="369237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7F9BB6E3-8B75-48E0-BC9A-A01C53CA063F}"/>
              </a:ext>
            </a:extLst>
          </p:cNvPr>
          <p:cNvSpPr/>
          <p:nvPr/>
        </p:nvSpPr>
        <p:spPr>
          <a:xfrm>
            <a:off x="4603728" y="1763929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«Будь как все»</a:t>
            </a:r>
          </a:p>
        </p:txBody>
      </p:sp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6133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40" grpId="0"/>
      <p:bldP spid="41" grpId="0"/>
      <p:bldP spid="42" grpId="0" animBg="1"/>
      <p:bldP spid="43" grpId="0" animBg="1"/>
      <p:bldP spid="44" grpId="0" animBg="1"/>
      <p:bldP spid="45" grpId="0" animBg="1"/>
      <p:bldP spid="47" grpId="0"/>
      <p:bldP spid="50" grpId="0"/>
      <p:bldP spid="51" grpId="0"/>
      <p:bldP spid="52" grpId="0" animBg="1"/>
      <p:bldP spid="53" grpId="0" animBg="1"/>
      <p:bldP spid="54" grpId="0" animBg="1"/>
      <p:bldP spid="56" grpId="0" animBg="1"/>
      <p:bldP spid="57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440" y="908720"/>
            <a:ext cx="1101722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это будет работать с нейронными сетями?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/>
              <p:nvPr/>
            </p:nvSpPr>
            <p:spPr>
              <a:xfrm>
                <a:off x="551384" y="2941792"/>
                <a:ext cx="5095595" cy="648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941792"/>
                <a:ext cx="5095595" cy="648254"/>
              </a:xfrm>
              <a:prstGeom prst="rect">
                <a:avLst/>
              </a:prstGeom>
              <a:blipFill>
                <a:blip r:embed="rId4"/>
                <a:stretch>
                  <a:fillRect b="-21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B82AE3-9F63-430D-9AD9-C9C582FA2FFB}"/>
                  </a:ext>
                </a:extLst>
              </p:cNvPr>
              <p:cNvSpPr txBox="1"/>
              <p:nvPr/>
            </p:nvSpPr>
            <p:spPr>
              <a:xfrm>
                <a:off x="855980" y="1861172"/>
                <a:ext cx="3888432" cy="908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B82AE3-9F63-430D-9AD9-C9C582FA2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0" y="1861172"/>
                <a:ext cx="3888432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DB38EC7-38AA-4FAF-896B-579F15C9674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9329" y="2497639"/>
            <a:ext cx="5290022" cy="270240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3D5AE1C-6452-4B59-AAC6-A81B4AAE4E48}"/>
              </a:ext>
            </a:extLst>
          </p:cNvPr>
          <p:cNvSpPr/>
          <p:nvPr/>
        </p:nvSpPr>
        <p:spPr>
          <a:xfrm>
            <a:off x="8112224" y="2941792"/>
            <a:ext cx="1152128" cy="15685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BC10EED-5B14-4197-8D16-67B0CBCF9F24}"/>
                  </a:ext>
                </a:extLst>
              </p:cNvPr>
              <p:cNvSpPr/>
              <p:nvPr/>
            </p:nvSpPr>
            <p:spPr>
              <a:xfrm>
                <a:off x="810925" y="3988659"/>
                <a:ext cx="1917826" cy="886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𝑐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BC10EED-5B14-4197-8D16-67B0CBCF9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25" y="3988659"/>
                <a:ext cx="1917826" cy="8866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B2788AD-2AC7-472D-BA29-AE9A2D20ED61}"/>
                  </a:ext>
                </a:extLst>
              </p:cNvPr>
              <p:cNvSpPr/>
              <p:nvPr/>
            </p:nvSpPr>
            <p:spPr>
              <a:xfrm>
                <a:off x="3287688" y="3988659"/>
                <a:ext cx="1846188" cy="886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B2788AD-2AC7-472D-BA29-AE9A2D20E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3988659"/>
                <a:ext cx="1846188" cy="8866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2207568" y="5301208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2567608" y="551723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1991544" y="59492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2135560" y="5661248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2279576" y="6165304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2927648" y="5661248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2495600" y="5949280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3431704" y="5661248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3143672" y="5373216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2495600" y="508518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2783632" y="522920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3071664" y="594928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2855640" y="6237312"/>
            <a:ext cx="216024" cy="21602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 32"/>
          <p:cNvSpPr/>
          <p:nvPr/>
        </p:nvSpPr>
        <p:spPr>
          <a:xfrm>
            <a:off x="1943820" y="4901609"/>
            <a:ext cx="1448148" cy="1424823"/>
          </a:xfrm>
          <a:custGeom>
            <a:avLst/>
            <a:gdLst>
              <a:gd name="connsiteX0" fmla="*/ 97631 w 1448148"/>
              <a:gd name="connsiteY0" fmla="*/ 1392865 h 1424823"/>
              <a:gd name="connsiteX1" fmla="*/ 405975 w 1448148"/>
              <a:gd name="connsiteY1" fmla="*/ 1095154 h 1424823"/>
              <a:gd name="connsiteX2" fmla="*/ 1938 w 1448148"/>
              <a:gd name="connsiteY2" fmla="*/ 925033 h 1424823"/>
              <a:gd name="connsiteX3" fmla="*/ 278385 w 1448148"/>
              <a:gd name="connsiteY3" fmla="*/ 659219 h 1424823"/>
              <a:gd name="connsiteX4" fmla="*/ 841910 w 1448148"/>
              <a:gd name="connsiteY4" fmla="*/ 978196 h 1424823"/>
              <a:gd name="connsiteX5" fmla="*/ 1362906 w 1448148"/>
              <a:gd name="connsiteY5" fmla="*/ 1424763 h 1424823"/>
              <a:gd name="connsiteX6" fmla="*/ 1405436 w 1448148"/>
              <a:gd name="connsiteY6" fmla="*/ 1010093 h 1424823"/>
              <a:gd name="connsiteX7" fmla="*/ 937603 w 1448148"/>
              <a:gd name="connsiteY7" fmla="*/ 988828 h 1424823"/>
              <a:gd name="connsiteX8" fmla="*/ 958868 w 1448148"/>
              <a:gd name="connsiteY8" fmla="*/ 691117 h 1424823"/>
              <a:gd name="connsiteX9" fmla="*/ 1256580 w 1448148"/>
              <a:gd name="connsiteY9" fmla="*/ 329610 h 1424823"/>
              <a:gd name="connsiteX10" fmla="*/ 629259 w 1448148"/>
              <a:gd name="connsiteY10" fmla="*/ 0 h 142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8148" h="1424823">
                <a:moveTo>
                  <a:pt x="97631" y="1392865"/>
                </a:moveTo>
                <a:cubicBezTo>
                  <a:pt x="259777" y="1282995"/>
                  <a:pt x="421924" y="1173126"/>
                  <a:pt x="405975" y="1095154"/>
                </a:cubicBezTo>
                <a:cubicBezTo>
                  <a:pt x="390026" y="1017182"/>
                  <a:pt x="23203" y="997689"/>
                  <a:pt x="1938" y="925033"/>
                </a:cubicBezTo>
                <a:cubicBezTo>
                  <a:pt x="-19327" y="852377"/>
                  <a:pt x="138390" y="650359"/>
                  <a:pt x="278385" y="659219"/>
                </a:cubicBezTo>
                <a:cubicBezTo>
                  <a:pt x="418380" y="668079"/>
                  <a:pt x="661157" y="850605"/>
                  <a:pt x="841910" y="978196"/>
                </a:cubicBezTo>
                <a:cubicBezTo>
                  <a:pt x="1022664" y="1105787"/>
                  <a:pt x="1268985" y="1419447"/>
                  <a:pt x="1362906" y="1424763"/>
                </a:cubicBezTo>
                <a:cubicBezTo>
                  <a:pt x="1456827" y="1430079"/>
                  <a:pt x="1476320" y="1082749"/>
                  <a:pt x="1405436" y="1010093"/>
                </a:cubicBezTo>
                <a:cubicBezTo>
                  <a:pt x="1334552" y="937437"/>
                  <a:pt x="1012031" y="1041991"/>
                  <a:pt x="937603" y="988828"/>
                </a:cubicBezTo>
                <a:cubicBezTo>
                  <a:pt x="863175" y="935665"/>
                  <a:pt x="905705" y="800987"/>
                  <a:pt x="958868" y="691117"/>
                </a:cubicBezTo>
                <a:cubicBezTo>
                  <a:pt x="1012031" y="581247"/>
                  <a:pt x="1311515" y="444796"/>
                  <a:pt x="1256580" y="329610"/>
                </a:cubicBezTo>
                <a:cubicBezTo>
                  <a:pt x="1201645" y="214424"/>
                  <a:pt x="915452" y="107212"/>
                  <a:pt x="629259" y="0"/>
                </a:cubicBezTo>
              </a:path>
            </a:pathLst>
          </a:cu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 flipH="1">
            <a:off x="1847528" y="5085184"/>
            <a:ext cx="1728192" cy="1368152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7F9BB6E3-8B75-48E0-BC9A-A01C53CA063F}"/>
              </a:ext>
            </a:extLst>
          </p:cNvPr>
          <p:cNvSpPr/>
          <p:nvPr/>
        </p:nvSpPr>
        <p:spPr>
          <a:xfrm>
            <a:off x="6944624" y="5485334"/>
            <a:ext cx="325922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Weight Decay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Угасающие Веса</a:t>
            </a:r>
          </a:p>
        </p:txBody>
      </p:sp>
    </p:spTree>
    <p:extLst>
      <p:ext uri="{BB962C8B-B14F-4D97-AF65-F5344CB8AC3E}">
        <p14:creationId xmlns:p14="http://schemas.microsoft.com/office/powerpoint/2010/main" val="31455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1139742"/>
            <a:ext cx="82089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Борьба с переобучением</a:t>
            </a:r>
            <a:r>
              <a:rPr lang="en-US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: </a:t>
            </a:r>
            <a:r>
              <a:rPr lang="ru-RU" altLang="ru-RU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Регуляризация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229DB1B-0047-4B41-A2BC-928AB7101623}"/>
              </a:ext>
            </a:extLst>
          </p:cNvPr>
          <p:cNvSpPr/>
          <p:nvPr/>
        </p:nvSpPr>
        <p:spPr>
          <a:xfrm>
            <a:off x="0" y="2010420"/>
            <a:ext cx="1219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tf.keras.models.Sequential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'relu'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                      </a:t>
            </a:r>
            <a:r>
              <a:rPr lang="tr-TR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kernel_regularizer=regularizers.l2(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tr-TR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,))</a:t>
            </a:r>
            <a:endParaRPr lang="ru-RU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'relu'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                      </a:t>
            </a:r>
            <a:r>
              <a:rPr lang="tr-TR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kernel_regularizer=regularizers.l2(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tr-TR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</a:t>
            </a:r>
            <a:r>
              <a:rPr lang="tr-TR" sz="2000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optimizer=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'adam'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loss=tf.keras.losses.SparseCategoricalCrossentropy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metrics=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49EC84-6C99-4790-A036-65D6B62E8F92}"/>
              </a:ext>
            </a:extLst>
          </p:cNvPr>
          <p:cNvSpPr/>
          <p:nvPr/>
        </p:nvSpPr>
        <p:spPr>
          <a:xfrm>
            <a:off x="623392" y="1658603"/>
            <a:ext cx="9865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regularizers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62638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19AC52-0E36-4B53-8E6E-C154FCBB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" y="1964185"/>
            <a:ext cx="4634501" cy="4879167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1139742"/>
            <a:ext cx="82089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Борьба с переобучением</a:t>
            </a:r>
            <a:r>
              <a:rPr lang="en-US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: </a:t>
            </a:r>
            <a:r>
              <a:rPr lang="en-US" altLang="ru-RU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Dropout</a:t>
            </a:r>
            <a:endParaRPr lang="ru-RU" altLang="ru-RU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5911AAB-06CE-4A67-B77F-EB25DBBEB794}"/>
              </a:ext>
            </a:extLst>
          </p:cNvPr>
          <p:cNvSpPr/>
          <p:nvPr/>
        </p:nvSpPr>
        <p:spPr>
          <a:xfrm>
            <a:off x="5346946" y="3220284"/>
            <a:ext cx="3836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Dropout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383D89-186C-4365-BA77-2A1872217EEF}"/>
              </a:ext>
            </a:extLst>
          </p:cNvPr>
          <p:cNvSpPr/>
          <p:nvPr/>
        </p:nvSpPr>
        <p:spPr>
          <a:xfrm>
            <a:off x="1122633" y="1807901"/>
            <a:ext cx="7728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«У нас </a:t>
            </a:r>
            <a:r>
              <a:rPr lang="ru-RU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незаменимых людей</a:t>
            </a:r>
            <a:r>
              <a:rPr lang="ru-RU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 нет»</a:t>
            </a:r>
          </a:p>
        </p:txBody>
      </p:sp>
      <p:sp>
        <p:nvSpPr>
          <p:cNvPr id="5" name="Символ &quot;Запрещено&quot; 4">
            <a:extLst>
              <a:ext uri="{FF2B5EF4-FFF2-40B4-BE49-F238E27FC236}">
                <a16:creationId xmlns:a16="http://schemas.microsoft.com/office/drawing/2014/main" id="{AF796D65-9C51-4E1D-834C-35702A496770}"/>
              </a:ext>
            </a:extLst>
          </p:cNvPr>
          <p:cNvSpPr/>
          <p:nvPr/>
        </p:nvSpPr>
        <p:spPr>
          <a:xfrm>
            <a:off x="1391626" y="3431827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Символ &quot;Запрещено&quot; 14">
            <a:extLst>
              <a:ext uri="{FF2B5EF4-FFF2-40B4-BE49-F238E27FC236}">
                <a16:creationId xmlns:a16="http://schemas.microsoft.com/office/drawing/2014/main" id="{BBA17534-377C-459B-B0C4-7EB328C38FA1}"/>
              </a:ext>
            </a:extLst>
          </p:cNvPr>
          <p:cNvSpPr/>
          <p:nvPr/>
        </p:nvSpPr>
        <p:spPr>
          <a:xfrm>
            <a:off x="1371738" y="4620483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Символ &quot;Запрещено&quot; 15">
            <a:extLst>
              <a:ext uri="{FF2B5EF4-FFF2-40B4-BE49-F238E27FC236}">
                <a16:creationId xmlns:a16="http://schemas.microsoft.com/office/drawing/2014/main" id="{E775BD98-572B-41BB-924F-25777F97C7DC}"/>
              </a:ext>
            </a:extLst>
          </p:cNvPr>
          <p:cNvSpPr/>
          <p:nvPr/>
        </p:nvSpPr>
        <p:spPr>
          <a:xfrm>
            <a:off x="2819036" y="3690029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Символ &quot;Запрещено&quot; 16">
            <a:extLst>
              <a:ext uri="{FF2B5EF4-FFF2-40B4-BE49-F238E27FC236}">
                <a16:creationId xmlns:a16="http://schemas.microsoft.com/office/drawing/2014/main" id="{00FD2CD8-9A4B-43E2-A677-9064054AB530}"/>
              </a:ext>
            </a:extLst>
          </p:cNvPr>
          <p:cNvSpPr/>
          <p:nvPr/>
        </p:nvSpPr>
        <p:spPr>
          <a:xfrm>
            <a:off x="2809092" y="4437731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346946" y="4032502"/>
                <a:ext cx="5721438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(0…1)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Доля выщелкнутых нейронов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946" y="4032502"/>
                <a:ext cx="5721438" cy="954107"/>
              </a:xfrm>
              <a:prstGeom prst="rect">
                <a:avLst/>
              </a:prstGeom>
              <a:blipFill>
                <a:blip r:embed="rId5"/>
                <a:stretch>
                  <a:fillRect l="-1597" r="-1597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95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4" grpId="0"/>
      <p:bldP spid="5" grpId="0" animBg="1"/>
      <p:bldP spid="15" grpId="0" animBg="1"/>
      <p:bldP spid="16" grpId="0" animBg="1"/>
      <p:bldP spid="17" grpId="0" animBg="1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5A5EEC-5724-4776-AEC9-121356FDC567}"/>
              </a:ext>
            </a:extLst>
          </p:cNvPr>
          <p:cNvSpPr/>
          <p:nvPr/>
        </p:nvSpPr>
        <p:spPr>
          <a:xfrm>
            <a:off x="191344" y="3501008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model.summary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0F5007C-4869-4455-A67F-EF0552DF2D13}"/>
              </a:ext>
            </a:extLst>
          </p:cNvPr>
          <p:cNvSpPr/>
          <p:nvPr/>
        </p:nvSpPr>
        <p:spPr>
          <a:xfrm>
            <a:off x="2568779" y="1430503"/>
            <a:ext cx="91450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_________________________________________________________________ Layer (type) Output </a:t>
            </a:r>
            <a:r>
              <a:rPr lang="tr-TR">
                <a:solidFill>
                  <a:srgbClr val="D5D5D5"/>
                </a:solidFill>
                <a:latin typeface="Courier New" panose="02070309020205020404" pitchFamily="49" charset="0"/>
              </a:rPr>
              <a:t>Shape Param# 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================================================================= flatten_12 (Flatten) (None,3072) 0 _________________________________________________________________ dense_35 (Dense) (None,128) 393344 _________________________________________________________________ </a:t>
            </a:r>
            <a:r>
              <a:rPr lang="tr-TR" b="1" dirty="0">
                <a:solidFill>
                  <a:srgbClr val="D5D5D5"/>
                </a:solidFill>
                <a:latin typeface="Courier New" panose="02070309020205020404" pitchFamily="49" charset="0"/>
              </a:rPr>
              <a:t>dropout_13 (Dropout) (None,128) 0 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_________________________________________________________________ dense_36 (Dense) (None,64) 8256 _________________________________________________________________ </a:t>
            </a:r>
            <a:r>
              <a:rPr lang="tr-TR" b="1" dirty="0">
                <a:solidFill>
                  <a:srgbClr val="D5D5D5"/>
                </a:solidFill>
                <a:latin typeface="Courier New" panose="02070309020205020404" pitchFamily="49" charset="0"/>
              </a:rPr>
              <a:t>dropout_14 (Dropout) (None,64) 0 </a:t>
            </a:r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_________________________________________________________________ dense_37 (Dense) (None,10) 650 ================================================================= Total params: 402,250 </a:t>
            </a:r>
            <a:endParaRPr lang="en-US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pPr algn="just"/>
            <a:r>
              <a:rPr lang="tr-TR" dirty="0">
                <a:solidFill>
                  <a:srgbClr val="D5D5D5"/>
                </a:solidFill>
                <a:latin typeface="Courier New" panose="02070309020205020404" pitchFamily="49" charset="0"/>
              </a:rPr>
              <a:t>Trainable params: 402,250 Non-trainable params: 0 _________________________________________________________________</a:t>
            </a:r>
            <a:endParaRPr lang="ru-RU" dirty="0"/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1065782"/>
            <a:ext cx="82089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Борьба с переобучением</a:t>
            </a:r>
            <a:r>
              <a:rPr lang="en-US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: </a:t>
            </a:r>
            <a:r>
              <a:rPr lang="en-US" altLang="ru-RU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Dropout</a:t>
            </a:r>
            <a:endParaRPr lang="ru-RU" altLang="ru-RU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8314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1139742"/>
            <a:ext cx="914506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Борьба с переобучением</a:t>
            </a:r>
            <a:r>
              <a:rPr lang="en-US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: </a:t>
            </a:r>
            <a:r>
              <a:rPr lang="ru-RU" altLang="ru-RU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Изменение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647728" y="1700808"/>
            <a:ext cx="45486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-apple-system"/>
              </a:rPr>
              <a:t>Data Augmentation</a:t>
            </a:r>
            <a:endParaRPr lang="ru-RU" sz="40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B044909-2B95-4DD7-B31B-2E4E53C5D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1141727" y="2540237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7614278-EE04-4ED8-BD55-4391923CB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 rot="2197340">
            <a:off x="4881291" y="2723471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7B1A198-2DCC-4B6A-95B1-0A6FDED31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 flipH="1">
            <a:off x="8400898" y="2604868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F8566E4-707C-41BE-A03A-3E53FCF53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 rot="8947618" flipV="1">
            <a:off x="2826776" y="4514196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DFB0010E-BFCE-4727-9A99-650BD1A73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 rot="16200000" flipV="1">
            <a:off x="6507472" y="4528138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1139742"/>
            <a:ext cx="914506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Борьба с переобучением</a:t>
            </a:r>
            <a:r>
              <a:rPr lang="en-US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: </a:t>
            </a:r>
            <a:r>
              <a:rPr lang="ru-RU" altLang="ru-RU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Изменение Данных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A9DBB4E-2B56-46B8-96C2-EF7E48707053}"/>
              </a:ext>
            </a:extLst>
          </p:cNvPr>
          <p:cNvSpPr/>
          <p:nvPr/>
        </p:nvSpPr>
        <p:spPr>
          <a:xfrm>
            <a:off x="76092" y="1893672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data_augmentation = tf.keras.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layers.experimental.preprocessing.</a:t>
            </a:r>
            <a:r>
              <a:rPr lang="tr-T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RandomFlip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"horizontal_and_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ertical"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layers.experimental.preprocessing.</a:t>
            </a:r>
            <a:r>
              <a:rPr lang="tr-TR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RandomRotation</a:t>
            </a:r>
            <a:r>
              <a:rPr lang="tr-TR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r>
              <a:rPr lang="tr-TR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,])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21D36C8-1BE5-482F-B91F-9C755992CD65}"/>
              </a:ext>
            </a:extLst>
          </p:cNvPr>
          <p:cNvSpPr/>
          <p:nvPr/>
        </p:nvSpPr>
        <p:spPr>
          <a:xfrm>
            <a:off x="335360" y="3106456"/>
            <a:ext cx="4801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image=tf.expand_dims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8E68426-EF8B-45CC-89DA-C6D023C3D9A5}"/>
              </a:ext>
            </a:extLst>
          </p:cNvPr>
          <p:cNvSpPr/>
          <p:nvPr/>
        </p:nvSpPr>
        <p:spPr>
          <a:xfrm>
            <a:off x="335360" y="3643002"/>
            <a:ext cx="6647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augmented_image = data_augmentation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26971D7-FCC3-4677-99CB-FE5BDD3B8F7E}"/>
              </a:ext>
            </a:extLst>
          </p:cNvPr>
          <p:cNvSpPr/>
          <p:nvPr/>
        </p:nvSpPr>
        <p:spPr>
          <a:xfrm>
            <a:off x="335360" y="4169868"/>
            <a:ext cx="76328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tf.keras.models.Sequential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rgbClr val="DCDCDC"/>
                </a:solidFill>
                <a:latin typeface="Courier New" panose="02070309020205020404" pitchFamily="49" charset="0"/>
              </a:rPr>
              <a:t>model.add</a:t>
            </a:r>
            <a:r>
              <a:rPr lang="en-US" sz="2000" b="1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data_augmentation</a:t>
            </a:r>
            <a:r>
              <a:rPr lang="fr-FR" sz="2000" b="1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endParaRPr lang="ru-RU" sz="2000" b="1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sz="2000" b="1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'relu'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748EF87-53F5-46DE-9F1B-6B17006126A3}"/>
              </a:ext>
            </a:extLst>
          </p:cNvPr>
          <p:cNvSpPr/>
          <p:nvPr/>
        </p:nvSpPr>
        <p:spPr>
          <a:xfrm>
            <a:off x="1752182" y="6297230"/>
            <a:ext cx="8435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https://www.tensorflow.org/tutorials/images/data_augmentation</a:t>
            </a:r>
          </a:p>
        </p:txBody>
      </p:sp>
    </p:spTree>
    <p:extLst>
      <p:ext uri="{BB962C8B-B14F-4D97-AF65-F5344CB8AC3E}">
        <p14:creationId xmlns:p14="http://schemas.microsoft.com/office/powerpoint/2010/main" val="131435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983150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1139742"/>
            <a:ext cx="942098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Проблемы с </a:t>
            </a:r>
            <a:r>
              <a:rPr lang="ru-RU" altLang="ru-RU" b="1" dirty="0" err="1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Полносвязными</a:t>
            </a: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 Нейронными Сетями </a:t>
            </a:r>
            <a:endParaRPr lang="ru-RU" altLang="ru-RU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E6A48EED-E36F-418B-B059-E038D7E1B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943665"/>
              </p:ext>
            </p:extLst>
          </p:nvPr>
        </p:nvGraphicFramePr>
        <p:xfrm>
          <a:off x="7995591" y="2070755"/>
          <a:ext cx="3240000" cy="3240000"/>
        </p:xfrm>
        <a:graphic>
          <a:graphicData uri="http://schemas.openxmlformats.org/drawingml/2006/table">
            <a:tbl>
              <a:tblPr/>
              <a:tblGrid>
                <a:gridCol w="324000">
                  <a:extLst>
                    <a:ext uri="{9D8B030D-6E8A-4147-A177-3AD203B41FA5}">
                      <a16:colId xmlns:a16="http://schemas.microsoft.com/office/drawing/2014/main" val="234305331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7392147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01220111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3399743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23332052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2250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91696033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62890423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25235056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7810907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89388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2374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429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5145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B8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4879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998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20698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99996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5934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570018"/>
                  </a:ext>
                </a:extLst>
              </a:tr>
            </a:tbl>
          </a:graphicData>
        </a:graphic>
      </p:graphicFrame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40928D0-6426-4BB4-9132-AB0C633F77CF}"/>
              </a:ext>
            </a:extLst>
          </p:cNvPr>
          <p:cNvSpPr/>
          <p:nvPr/>
        </p:nvSpPr>
        <p:spPr>
          <a:xfrm>
            <a:off x="8760296" y="5517232"/>
            <a:ext cx="1354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эта Пять!</a:t>
            </a:r>
            <a:endParaRPr lang="ru-RU" sz="24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F10385B-3876-42CD-9414-1B7EA1902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9" y="1433107"/>
            <a:ext cx="4288876" cy="451529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132856"/>
            <a:ext cx="3557250" cy="3176134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40928D0-6426-4BB4-9132-AB0C633F77CF}"/>
              </a:ext>
            </a:extLst>
          </p:cNvPr>
          <p:cNvSpPr/>
          <p:nvPr/>
        </p:nvSpPr>
        <p:spPr>
          <a:xfrm>
            <a:off x="5683131" y="5517232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Веса</a:t>
            </a:r>
            <a:endParaRPr lang="ru-RU" sz="24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1343472" y="2924944"/>
            <a:ext cx="252000" cy="252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1631504" y="2132856"/>
            <a:ext cx="2664296" cy="79208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25" idx="2"/>
          </p:cNvCxnSpPr>
          <p:nvPr/>
        </p:nvCxnSpPr>
        <p:spPr>
          <a:xfrm>
            <a:off x="1469472" y="3176944"/>
            <a:ext cx="2826328" cy="21242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4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Нейронные Сети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8976320" y="5301208"/>
            <a:ext cx="258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Ожидаемый ответ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191344" y="5373216"/>
            <a:ext cx="240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Входные данные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B713D-202A-4835-AA05-6609FAE12DBF}"/>
              </a:ext>
            </a:extLst>
          </p:cNvPr>
          <p:cNvSpPr txBox="1"/>
          <p:nvPr/>
        </p:nvSpPr>
        <p:spPr>
          <a:xfrm>
            <a:off x="4799856" y="5301208"/>
            <a:ext cx="238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Нейронные Сети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E966C01-F263-4AAC-A1B4-3710CDE93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263352" y="1772816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6EDFEE-0E2C-48F8-82F5-8CEF2A2B91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53" t="69799" r="64960"/>
          <a:stretch/>
        </p:blipFill>
        <p:spPr>
          <a:xfrm>
            <a:off x="479376" y="3789040"/>
            <a:ext cx="1431828" cy="1440160"/>
          </a:xfrm>
          <a:prstGeom prst="rect">
            <a:avLst/>
          </a:prstGeom>
        </p:spPr>
      </p:pic>
      <p:pic>
        <p:nvPicPr>
          <p:cNvPr id="27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204864"/>
            <a:ext cx="407458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480376" y="2420888"/>
            <a:ext cx="1330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Девушка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Лена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шляпе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480376" y="4293096"/>
            <a:ext cx="136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Это пять!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093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11" grpId="0"/>
      <p:bldP spid="15" grpId="0"/>
      <p:bldP spid="2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Фильтры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E4E9C8-65A7-434E-85D9-F42B8CBCA154}"/>
              </a:ext>
            </a:extLst>
          </p:cNvPr>
          <p:cNvGraphicFramePr>
            <a:graphicFrameLocks noGrp="1"/>
          </p:cNvGraphicFramePr>
          <p:nvPr/>
        </p:nvGraphicFramePr>
        <p:xfrm>
          <a:off x="8614886" y="2126129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/>
              <p:nvPr/>
            </p:nvSpPr>
            <p:spPr>
              <a:xfrm>
                <a:off x="7439501" y="2625885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501" y="2625885"/>
                <a:ext cx="1175385" cy="1106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F8956502-4080-4B17-9228-3C698BFE137F}"/>
              </a:ext>
            </a:extLst>
          </p:cNvPr>
          <p:cNvGraphicFramePr>
            <a:graphicFrameLocks noGrp="1"/>
          </p:cNvGraphicFramePr>
          <p:nvPr/>
        </p:nvGraphicFramePr>
        <p:xfrm>
          <a:off x="1919536" y="2126129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657E1B0-94C6-4DBD-A5E5-63A7AC7D69D5}"/>
              </a:ext>
            </a:extLst>
          </p:cNvPr>
          <p:cNvSpPr/>
          <p:nvPr/>
        </p:nvSpPr>
        <p:spPr>
          <a:xfrm>
            <a:off x="623392" y="1541354"/>
            <a:ext cx="4852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200" dirty="0">
                <a:solidFill>
                  <a:schemeClr val="bg1"/>
                </a:solidFill>
              </a:rPr>
              <a:t>Исходное изображение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200BEF-0444-497D-A661-FD4A1E98A9A3}"/>
              </a:ext>
            </a:extLst>
          </p:cNvPr>
          <p:cNvSpPr/>
          <p:nvPr/>
        </p:nvSpPr>
        <p:spPr>
          <a:xfrm>
            <a:off x="7684097" y="1585099"/>
            <a:ext cx="50125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3200" dirty="0">
                <a:solidFill>
                  <a:schemeClr val="bg1"/>
                </a:solidFill>
              </a:rPr>
              <a:t>Матрица Фильтра</a:t>
            </a: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26" name="Таблица 25">
            <a:extLst>
              <a:ext uri="{FF2B5EF4-FFF2-40B4-BE49-F238E27FC236}">
                <a16:creationId xmlns:a16="http://schemas.microsoft.com/office/drawing/2014/main" id="{44B4B3D5-3BC6-473E-B96F-F99CBEAAA49E}"/>
              </a:ext>
            </a:extLst>
          </p:cNvPr>
          <p:cNvGraphicFramePr>
            <a:graphicFrameLocks noGrp="1"/>
          </p:cNvGraphicFramePr>
          <p:nvPr/>
        </p:nvGraphicFramePr>
        <p:xfrm>
          <a:off x="2177878" y="4632106"/>
          <a:ext cx="5020627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792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r>
                        <a:rPr lang="ru-RU" sz="40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/>
              <p:nvPr/>
            </p:nvSpPr>
            <p:spPr>
              <a:xfrm>
                <a:off x="1002493" y="5013176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93" y="5013176"/>
                <a:ext cx="1175385" cy="1106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/>
              <p:nvPr/>
            </p:nvSpPr>
            <p:spPr>
              <a:xfrm>
                <a:off x="7360558" y="4229249"/>
                <a:ext cx="43198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ru-RU" sz="3200" dirty="0"/>
                  <a:t> </a:t>
                </a:r>
                <a:r>
                  <a:rPr lang="ru-RU" sz="3200" dirty="0">
                    <a:solidFill>
                      <a:schemeClr val="bg1"/>
                    </a:solidFill>
                  </a:rPr>
                  <a:t>– размер фильтра</a:t>
                </a: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558" y="4229249"/>
                <a:ext cx="4319837" cy="584775"/>
              </a:xfrm>
              <a:prstGeom prst="rect">
                <a:avLst/>
              </a:prstGeom>
              <a:blipFill>
                <a:blip r:embed="rId6"/>
                <a:stretch>
                  <a:fillRect t="-12500" r="-2539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370CAC7-604F-4EA5-BEB9-48D4F38EA13F}"/>
                  </a:ext>
                </a:extLst>
              </p:cNvPr>
              <p:cNvSpPr/>
              <p:nvPr/>
            </p:nvSpPr>
            <p:spPr>
              <a:xfrm>
                <a:off x="5305139" y="2460322"/>
                <a:ext cx="1149674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370CAC7-604F-4EA5-BEB9-48D4F38EA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39" y="2460322"/>
                <a:ext cx="1149674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9F60B92-D1C7-43F2-B0EA-67C5F3031AC6}"/>
                  </a:ext>
                </a:extLst>
              </p:cNvPr>
              <p:cNvSpPr/>
              <p:nvPr/>
            </p:nvSpPr>
            <p:spPr>
              <a:xfrm>
                <a:off x="8904312" y="4966336"/>
                <a:ext cx="766557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7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</m:oMath>
                  </m:oMathPara>
                </a14:m>
                <a:endParaRPr lang="ru-RU" sz="72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9F60B92-D1C7-43F2-B0EA-67C5F3031A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966336"/>
                <a:ext cx="766557" cy="1200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484FA27-17D4-4B41-8108-9D38862EC209}"/>
              </a:ext>
            </a:extLst>
          </p:cNvPr>
          <p:cNvSpPr/>
          <p:nvPr/>
        </p:nvSpPr>
        <p:spPr>
          <a:xfrm>
            <a:off x="7463707" y="6028523"/>
            <a:ext cx="4031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Результат фильтрации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7664192-1969-4D31-A757-060DAF5A3C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404664"/>
            <a:ext cx="9577064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Базовые Операции.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1649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948" y="963327"/>
            <a:ext cx="7920880" cy="827739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-apple-system"/>
              </a:rPr>
              <a:t>Вспоминаем Фильтры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B0EBA2AF-1A63-4A15-95BB-DEBB7BF01B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772816"/>
            <a:ext cx="7992888" cy="46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6212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948" y="963327"/>
            <a:ext cx="7920880" cy="827739"/>
          </a:xfrm>
        </p:spPr>
        <p:txBody>
          <a:bodyPr>
            <a:no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-apple-system"/>
              </a:rPr>
              <a:t>Вспоминаем Фильтры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6A1D8E-0E8F-4ECD-A280-23DD54364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492896"/>
            <a:ext cx="2381437" cy="235692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9F9D3B-B3A5-4971-97D9-6B353BCBF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656" y="1929706"/>
            <a:ext cx="1741651" cy="17416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55FA8A-E7B9-457A-AADC-1028EA80B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3965856"/>
            <a:ext cx="1786313" cy="1767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4F2684-DD87-4886-988B-127050B05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154" y="1911736"/>
            <a:ext cx="2128468" cy="17744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171E39-F40B-45ED-89F7-C225BDA9F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409" y="3965856"/>
            <a:ext cx="1782361" cy="17744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7798E6-4FBD-4404-82FB-E849C782ED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1680" y="1948335"/>
            <a:ext cx="2104865" cy="161545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5C88A67-2DED-491A-8176-215F0BF446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114"/>
          <a:stretch/>
        </p:blipFill>
        <p:spPr>
          <a:xfrm>
            <a:off x="7463200" y="3959329"/>
            <a:ext cx="1759162" cy="17744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1DC2CA9-2A5D-45CF-B421-F0DC3156D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1106" y="2162339"/>
            <a:ext cx="2331435" cy="109302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E8C6A62-E37E-4EDE-944C-132F0D45F3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4855" y="3981284"/>
            <a:ext cx="1767925" cy="1767925"/>
          </a:xfrm>
          <a:prstGeom prst="rect">
            <a:avLst/>
          </a:prstGeom>
        </p:spPr>
      </p:pic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791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Таблица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2920090"/>
                  </p:ext>
                </p:extLst>
              </p:nvPr>
            </p:nvGraphicFramePr>
            <p:xfrm>
              <a:off x="263352" y="2204864"/>
              <a:ext cx="2376264" cy="237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3237993221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60015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Таблица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2920090"/>
                  </p:ext>
                </p:extLst>
              </p:nvPr>
            </p:nvGraphicFramePr>
            <p:xfrm>
              <a:off x="263352" y="2204864"/>
              <a:ext cx="2376264" cy="237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3237993221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8" t="-2308" r="-205385" b="-20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2308" r="-103817" b="-20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077" t="-2308" r="-4615" b="-20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8" t="-101527" r="-205385" b="-1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101527" r="-103817" b="-1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077" t="-101527" r="-4615" b="-103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8" t="-203077" r="-205385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203077" r="-10381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077" t="-203077" r="-4615" b="-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60015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105751"/>
            <a:ext cx="7920880" cy="827739"/>
          </a:xfrm>
        </p:spPr>
        <p:txBody>
          <a:bodyPr>
            <a:noAutofit/>
          </a:bodyPr>
          <a:lstStyle/>
          <a:p>
            <a:r>
              <a:rPr lang="ru-RU" sz="3600" b="1" dirty="0" err="1">
                <a:solidFill>
                  <a:schemeClr val="bg1"/>
                </a:solidFill>
                <a:latin typeface="-apple-system"/>
              </a:rPr>
              <a:t>Сверточные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 Нейронные Сети</a:t>
            </a:r>
            <a:br>
              <a:rPr lang="ru-RU" sz="3600" b="1" dirty="0">
                <a:solidFill>
                  <a:schemeClr val="bg1"/>
                </a:solidFill>
                <a:latin typeface="-apple-system"/>
              </a:rPr>
            </a:br>
            <a:r>
              <a:rPr lang="en-US" sz="3600" dirty="0">
                <a:solidFill>
                  <a:schemeClr val="bg1"/>
                </a:solidFill>
                <a:latin typeface="-apple-system"/>
              </a:rPr>
              <a:t>Convolution Neural Networks</a:t>
            </a:r>
            <a:endParaRPr lang="ru-RU" sz="36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9A0A0-EC25-4CB1-B008-4FA3AC2D697B}"/>
              </a:ext>
            </a:extLst>
          </p:cNvPr>
          <p:cNvSpPr/>
          <p:nvPr/>
        </p:nvSpPr>
        <p:spPr>
          <a:xfrm>
            <a:off x="1847528" y="5877272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layers.Conv2D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'relu'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35960" y="2276872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2276872"/>
                <a:ext cx="6552728" cy="477888"/>
              </a:xfrm>
              <a:prstGeom prst="rect">
                <a:avLst/>
              </a:prstGeom>
              <a:blipFill>
                <a:blip r:embed="rId5"/>
                <a:stretch>
                  <a:fillRect l="-279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50014" y="2780928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014" y="2780928"/>
                <a:ext cx="6552728" cy="477888"/>
              </a:xfrm>
              <a:prstGeom prst="rect">
                <a:avLst/>
              </a:prstGeom>
              <a:blipFill>
                <a:blip r:embed="rId6"/>
                <a:stretch>
                  <a:fillRect l="-279"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35960" y="3284984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284984"/>
                <a:ext cx="6552728" cy="477888"/>
              </a:xfrm>
              <a:prstGeom prst="rect">
                <a:avLst/>
              </a:prstGeom>
              <a:blipFill>
                <a:blip r:embed="rId7"/>
                <a:stretch>
                  <a:fillRect l="-279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35960" y="3789040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9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789040"/>
                <a:ext cx="6552728" cy="477888"/>
              </a:xfrm>
              <a:prstGeom prst="rect">
                <a:avLst/>
              </a:prstGeom>
              <a:blipFill>
                <a:blip r:embed="rId8"/>
                <a:stretch>
                  <a:fillRect l="-279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63352" y="2204864"/>
            <a:ext cx="1584176" cy="158417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055440" y="2204864"/>
            <a:ext cx="1584176" cy="158417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63352" y="2996952"/>
            <a:ext cx="1584176" cy="158417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055440" y="2996952"/>
            <a:ext cx="1584176" cy="158417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567608" y="4365104"/>
                <a:ext cx="5832648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        +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4365104"/>
                <a:ext cx="5832648" cy="1231106"/>
              </a:xfrm>
              <a:prstGeom prst="rect">
                <a:avLst/>
              </a:prstGeom>
              <a:blipFill>
                <a:blip r:embed="rId10"/>
                <a:stretch>
                  <a:fillRect r="-78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Группа 9"/>
          <p:cNvGrpSpPr/>
          <p:nvPr/>
        </p:nvGrpSpPr>
        <p:grpSpPr>
          <a:xfrm>
            <a:off x="2855680" y="2898776"/>
            <a:ext cx="720000" cy="720080"/>
            <a:chOff x="2927648" y="2852936"/>
            <a:chExt cx="720000" cy="720080"/>
          </a:xfrm>
        </p:grpSpPr>
        <p:sp>
          <p:nvSpPr>
            <p:cNvPr id="2" name="Овал 1"/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/>
            <p:cNvCxnSpPr>
              <a:stCxn id="2" idx="1"/>
              <a:endCxn id="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Прямая соединительная линия 8"/>
            <p:cNvCxnSpPr>
              <a:stCxn id="2" idx="7"/>
              <a:endCxn id="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Таблица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3866931"/>
                  </p:ext>
                </p:extLst>
              </p:nvPr>
            </p:nvGraphicFramePr>
            <p:xfrm>
              <a:off x="3791744" y="2276872"/>
              <a:ext cx="1872000" cy="18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93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36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36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93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36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Таблица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3866931"/>
                  </p:ext>
                </p:extLst>
              </p:nvPr>
            </p:nvGraphicFramePr>
            <p:xfrm>
              <a:off x="3791744" y="2276872"/>
              <a:ext cx="1872000" cy="18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936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597" t="-1948" r="-103896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2597" t="-1948" r="-3896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936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597" t="-101948" r="-103896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2597" t="-101948" r="-3896" b="-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Таблица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9607218"/>
                  </p:ext>
                </p:extLst>
              </p:nvPr>
            </p:nvGraphicFramePr>
            <p:xfrm>
              <a:off x="5591944" y="4221088"/>
              <a:ext cx="1584176" cy="158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Таблица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9607218"/>
                  </p:ext>
                </p:extLst>
              </p:nvPr>
            </p:nvGraphicFramePr>
            <p:xfrm>
              <a:off x="5591944" y="4221088"/>
              <a:ext cx="1584176" cy="158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290" t="-2290" r="-103817" b="-1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3077" t="-2290" r="-4615" b="-103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290" t="-103077" r="-10381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3077" t="-103077" r="-4615" b="-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456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8" grpId="0"/>
      <p:bldP spid="19" grpId="0"/>
      <p:bldP spid="20" grpId="0"/>
      <p:bldP spid="7" grpId="0" animBg="1"/>
      <p:bldP spid="21" grpId="0" animBg="1"/>
      <p:bldP spid="22" grpId="0" animBg="1"/>
      <p:bldP spid="23" grpId="0" animBg="1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onvolutional Neural Network with Numpy (Slow) - HackMD">
            <a:extLst>
              <a:ext uri="{FF2B5EF4-FFF2-40B4-BE49-F238E27FC236}">
                <a16:creationId xmlns:a16="http://schemas.microsoft.com/office/drawing/2014/main" id="{E8F6B8A2-00E0-4136-940D-038C95C1FA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18" y="1716622"/>
            <a:ext cx="7488832" cy="47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0BCAB9E-C95D-4CD9-A72B-413B0AD483D3}"/>
              </a:ext>
            </a:extLst>
          </p:cNvPr>
          <p:cNvSpPr/>
          <p:nvPr/>
        </p:nvSpPr>
        <p:spPr>
          <a:xfrm>
            <a:off x="4051744" y="5894673"/>
            <a:ext cx="8136904" cy="76120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948" y="963327"/>
            <a:ext cx="7920880" cy="827739"/>
          </a:xfrm>
        </p:spPr>
        <p:txBody>
          <a:bodyPr>
            <a:noAutofit/>
          </a:bodyPr>
          <a:lstStyle/>
          <a:p>
            <a:r>
              <a:rPr lang="ru-RU" sz="3600" b="1" dirty="0" err="1">
                <a:solidFill>
                  <a:schemeClr val="bg1"/>
                </a:solidFill>
                <a:latin typeface="-apple-system"/>
              </a:rPr>
              <a:t>Сверточные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 Нейронные Сети</a:t>
            </a:r>
            <a:endParaRPr lang="ru-RU" sz="36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pic>
        <p:nvPicPr>
          <p:cNvPr id="18" name="Picture 4" descr="Famous Convolutional Neural Network Architectures - #1 - Predictive  Programmer">
            <a:extLst>
              <a:ext uri="{FF2B5EF4-FFF2-40B4-BE49-F238E27FC236}">
                <a16:creationId xmlns:a16="http://schemas.microsoft.com/office/drawing/2014/main" id="{B3FBCF49-3364-4380-8393-E315563D1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5" y="2520817"/>
            <a:ext cx="35147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F2AEE33-433C-406A-AD45-9B3FEC573693}"/>
              </a:ext>
            </a:extLst>
          </p:cNvPr>
          <p:cNvSpPr/>
          <p:nvPr/>
        </p:nvSpPr>
        <p:spPr>
          <a:xfrm>
            <a:off x="3935760" y="1659680"/>
            <a:ext cx="8136904" cy="76120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0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948" y="963327"/>
            <a:ext cx="7920880" cy="827739"/>
          </a:xfrm>
        </p:spPr>
        <p:txBody>
          <a:bodyPr>
            <a:noAutofit/>
          </a:bodyPr>
          <a:lstStyle/>
          <a:p>
            <a:r>
              <a:rPr lang="ru-RU" sz="3600" b="1" dirty="0" err="1">
                <a:solidFill>
                  <a:schemeClr val="bg1"/>
                </a:solidFill>
                <a:latin typeface="-apple-system"/>
              </a:rPr>
              <a:t>Сверточные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 Нейронные Сети</a:t>
            </a:r>
            <a:endParaRPr lang="ru-RU" sz="36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19536" y="1556792"/>
            <a:ext cx="835292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Что-то там про </a:t>
            </a:r>
            <a:r>
              <a:rPr lang="en-US" sz="3200" dirty="0">
                <a:solidFill>
                  <a:schemeClr val="bg1"/>
                </a:solidFill>
                <a:latin typeface="-apple-system"/>
              </a:rPr>
              <a:t>Backpropagation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grpSp>
        <p:nvGrpSpPr>
          <p:cNvPr id="28" name="Группа 27"/>
          <p:cNvGrpSpPr/>
          <p:nvPr/>
        </p:nvGrpSpPr>
        <p:grpSpPr>
          <a:xfrm>
            <a:off x="4295800" y="3140968"/>
            <a:ext cx="4968552" cy="2880319"/>
            <a:chOff x="3431704" y="2492897"/>
            <a:chExt cx="4968552" cy="2880319"/>
          </a:xfrm>
        </p:grpSpPr>
        <p:sp>
          <p:nvSpPr>
            <p:cNvPr id="2" name="Овал 1"/>
            <p:cNvSpPr/>
            <p:nvPr/>
          </p:nvSpPr>
          <p:spPr>
            <a:xfrm>
              <a:off x="4727848" y="2780928"/>
              <a:ext cx="2160000" cy="216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9" name="Прямая соединительная линия 18"/>
            <p:cNvCxnSpPr>
              <a:stCxn id="2" idx="6"/>
            </p:cNvCxnSpPr>
            <p:nvPr/>
          </p:nvCxnSpPr>
          <p:spPr>
            <a:xfrm>
              <a:off x="6887848" y="3860928"/>
              <a:ext cx="1512408" cy="120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Прямая соединительная линия 21"/>
            <p:cNvCxnSpPr>
              <a:stCxn id="2" idx="1"/>
            </p:cNvCxnSpPr>
            <p:nvPr/>
          </p:nvCxnSpPr>
          <p:spPr>
            <a:xfrm flipH="1" flipV="1">
              <a:off x="3935761" y="2492897"/>
              <a:ext cx="1108412" cy="604356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Прямая соединительная линия 23"/>
            <p:cNvCxnSpPr>
              <a:stCxn id="2" idx="2"/>
            </p:cNvCxnSpPr>
            <p:nvPr/>
          </p:nvCxnSpPr>
          <p:spPr>
            <a:xfrm flipH="1">
              <a:off x="3431704" y="3860928"/>
              <a:ext cx="1296144" cy="120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Прямая соединительная линия 25"/>
            <p:cNvCxnSpPr>
              <a:stCxn id="2" idx="3"/>
            </p:cNvCxnSpPr>
            <p:nvPr/>
          </p:nvCxnSpPr>
          <p:spPr>
            <a:xfrm flipH="1">
              <a:off x="4007768" y="4624603"/>
              <a:ext cx="1036405" cy="748613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896200" y="4797152"/>
                <a:ext cx="1728192" cy="1170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4797152"/>
                <a:ext cx="1728192" cy="11705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27448" y="2708920"/>
                <a:ext cx="3672408" cy="936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708920"/>
                <a:ext cx="3672408" cy="936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99456" y="5517232"/>
                <a:ext cx="3672408" cy="936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5517232"/>
                <a:ext cx="3672408" cy="9366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127448" y="4077072"/>
                <a:ext cx="3672408" cy="936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4077072"/>
                <a:ext cx="3672408" cy="9366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43872" y="2708920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ru-RU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2708920"/>
                <a:ext cx="1080120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367808" y="3789040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3789040"/>
                <a:ext cx="1080120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367808" y="5013176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08" y="5013176"/>
                <a:ext cx="1080120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184232" y="3717032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4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2" y="3717032"/>
                <a:ext cx="1080120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90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948" y="963327"/>
            <a:ext cx="7920880" cy="82773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-apple-system"/>
              </a:rPr>
              <a:t>Backpropagation 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Для Сверток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19536" y="1556792"/>
            <a:ext cx="835292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384032" y="1628800"/>
                <a:ext cx="5544616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1628800"/>
                <a:ext cx="5544616" cy="413511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384032" y="2060848"/>
                <a:ext cx="6552728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2060848"/>
                <a:ext cx="6552728" cy="413511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384032" y="2492896"/>
                <a:ext cx="5544616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2492896"/>
                <a:ext cx="5544616" cy="413511"/>
              </a:xfrm>
              <a:prstGeom prst="rect">
                <a:avLst/>
              </a:prstGeom>
              <a:blipFill>
                <a:blip r:embed="rId6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384032" y="2924944"/>
                <a:ext cx="6552728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9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2924944"/>
                <a:ext cx="6552728" cy="413511"/>
              </a:xfrm>
              <a:prstGeom prst="rect">
                <a:avLst/>
              </a:prstGeom>
              <a:blipFill>
                <a:blip r:embed="rId7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91344" y="3212976"/>
                <a:ext cx="302433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8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3212976"/>
                <a:ext cx="3024336" cy="8192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999656" y="3212976"/>
                <a:ext cx="3384376" cy="892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212976"/>
                <a:ext cx="3384376" cy="8920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Группа 18"/>
          <p:cNvGrpSpPr/>
          <p:nvPr/>
        </p:nvGrpSpPr>
        <p:grpSpPr>
          <a:xfrm>
            <a:off x="1847528" y="2060848"/>
            <a:ext cx="648000" cy="648072"/>
            <a:chOff x="2927648" y="2852936"/>
            <a:chExt cx="720000" cy="720080"/>
          </a:xfrm>
        </p:grpSpPr>
        <p:sp>
          <p:nvSpPr>
            <p:cNvPr id="20" name="Овал 19"/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1" name="Прямая соединительная линия 20"/>
            <p:cNvCxnSpPr>
              <a:stCxn id="20" idx="1"/>
              <a:endCxn id="20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Прямая соединительная линия 21"/>
            <p:cNvCxnSpPr>
              <a:stCxn id="20" idx="7"/>
              <a:endCxn id="20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263352" y="4077072"/>
                <a:ext cx="5760640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077072"/>
                <a:ext cx="5760640" cy="6870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263352" y="4725144"/>
                <a:ext cx="5760640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725144"/>
                <a:ext cx="5760640" cy="6870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263352" y="5373216"/>
                <a:ext cx="5760640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373216"/>
                <a:ext cx="5760640" cy="6870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263352" y="6093296"/>
                <a:ext cx="5760640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6093296"/>
                <a:ext cx="5760640" cy="6870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600056" y="4005064"/>
                <a:ext cx="5760640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4005064"/>
                <a:ext cx="5760640" cy="6870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600056" y="4725144"/>
                <a:ext cx="5760640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4725144"/>
                <a:ext cx="5760640" cy="6870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600056" y="5373216"/>
                <a:ext cx="5760640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5373216"/>
                <a:ext cx="5760640" cy="6870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600056" y="6021288"/>
                <a:ext cx="5760640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6021288"/>
                <a:ext cx="5760640" cy="6870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336" y="1556792"/>
            <a:ext cx="1646523" cy="16465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39616" y="1700808"/>
            <a:ext cx="1475448" cy="14708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27848" y="1772816"/>
            <a:ext cx="1358031" cy="1358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4007768" y="2060848"/>
                <a:ext cx="73449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4400" b="1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060848"/>
                <a:ext cx="734496" cy="76944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21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5" grpId="0"/>
      <p:bldP spid="27" grpId="0"/>
      <p:bldP spid="37" grpId="0"/>
      <p:bldP spid="46" grpId="0"/>
      <p:bldP spid="47" grpId="0"/>
      <p:bldP spid="24" grpId="0"/>
      <p:bldP spid="34" grpId="0"/>
      <p:bldP spid="35" grpId="0"/>
      <p:bldP spid="36" grpId="0"/>
      <p:bldP spid="38" grpId="0"/>
      <p:bldP spid="39" grpId="0"/>
      <p:bldP spid="40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948" y="963327"/>
            <a:ext cx="7920880" cy="82773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-apple-system"/>
              </a:rPr>
              <a:t>Backpropagation 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Для Сверток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23392" y="2132856"/>
                <a:ext cx="3024336" cy="1053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32856"/>
                <a:ext cx="3024336" cy="1053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119336" y="3356992"/>
                <a:ext cx="4536504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356992"/>
                <a:ext cx="4536504" cy="687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119336" y="4077072"/>
                <a:ext cx="4536504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077072"/>
                <a:ext cx="4536504" cy="687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119336" y="4725144"/>
                <a:ext cx="4536504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725144"/>
                <a:ext cx="4536504" cy="687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119336" y="5373216"/>
                <a:ext cx="4536504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373216"/>
                <a:ext cx="4536504" cy="687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Группа 30"/>
          <p:cNvGrpSpPr/>
          <p:nvPr/>
        </p:nvGrpSpPr>
        <p:grpSpPr>
          <a:xfrm>
            <a:off x="7464152" y="3501008"/>
            <a:ext cx="720000" cy="720080"/>
            <a:chOff x="2927648" y="2852936"/>
            <a:chExt cx="720000" cy="720080"/>
          </a:xfrm>
        </p:grpSpPr>
        <p:sp>
          <p:nvSpPr>
            <p:cNvPr id="32" name="Овал 31"/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/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Прямая соединительная линия 41"/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781960"/>
                  </p:ext>
                </p:extLst>
              </p:nvPr>
            </p:nvGraphicFramePr>
            <p:xfrm>
              <a:off x="8616280" y="3140968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3781960"/>
                  </p:ext>
                </p:extLst>
              </p:nvPr>
            </p:nvGraphicFramePr>
            <p:xfrm>
              <a:off x="8616280" y="3140968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655" t="-2655" r="-105310" b="-1044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3571" t="-2655" r="-6250" b="-1044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655" t="-103571" r="-105310" b="-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3571" t="-103571" r="-6250" b="-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4" name="Рисунок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7928" y="2996952"/>
            <a:ext cx="1646523" cy="164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8" grpId="0"/>
      <p:bldP spid="39" grpId="0"/>
      <p:bldP spid="40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948" y="963327"/>
            <a:ext cx="7920880" cy="82773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-apple-system"/>
              </a:rPr>
              <a:t>Backpropagation 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Для Сверток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-168696" y="1988840"/>
                <a:ext cx="302433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8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1988840"/>
                <a:ext cx="302433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783632" y="1988840"/>
                <a:ext cx="3384376" cy="9408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988840"/>
                <a:ext cx="3384376" cy="940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456040" y="1772816"/>
                <a:ext cx="5544616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72816"/>
                <a:ext cx="5544616" cy="413511"/>
              </a:xfrm>
              <a:prstGeom prst="rect">
                <a:avLst/>
              </a:prstGeom>
              <a:blipFill>
                <a:blip r:embed="rId6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456040" y="2204864"/>
                <a:ext cx="6552728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204864"/>
                <a:ext cx="6552728" cy="413511"/>
              </a:xfrm>
              <a:prstGeom prst="rect">
                <a:avLst/>
              </a:prstGeom>
              <a:blipFill>
                <a:blip r:embed="rId7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456040" y="2636912"/>
                <a:ext cx="5544616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636912"/>
                <a:ext cx="5544616" cy="413511"/>
              </a:xfrm>
              <a:prstGeom prst="rect">
                <a:avLst/>
              </a:prstGeom>
              <a:blipFill>
                <a:blip r:embed="rId8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6456040" y="3068960"/>
                <a:ext cx="6552728" cy="41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9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3068960"/>
                <a:ext cx="6552728" cy="413511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479376" y="3068960"/>
                <a:ext cx="1728192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068960"/>
                <a:ext cx="1728192" cy="6870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479376" y="3861048"/>
                <a:ext cx="2880320" cy="666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 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861048"/>
                <a:ext cx="2880320" cy="6664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479376" y="4581128"/>
                <a:ext cx="1728192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581128"/>
                <a:ext cx="1728192" cy="6870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479376" y="5301208"/>
                <a:ext cx="2880320" cy="666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 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301208"/>
                <a:ext cx="2880320" cy="6664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479376" y="6021288"/>
                <a:ext cx="7128792" cy="666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 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,1</m:t>
                          </m:r>
                        </m:sub>
                      </m:sSub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ru-RU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 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021288"/>
                <a:ext cx="7128792" cy="6664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3287688" y="2996952"/>
                <a:ext cx="2880320" cy="666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 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2996952"/>
                <a:ext cx="2880320" cy="6664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3287688" y="3789040"/>
                <a:ext cx="1728192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3789040"/>
                <a:ext cx="1728192" cy="6870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3287688" y="4509120"/>
                <a:ext cx="2880320" cy="666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 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4509120"/>
                <a:ext cx="2880320" cy="6664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3287688" y="5229200"/>
                <a:ext cx="1728192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5229200"/>
                <a:ext cx="1728192" cy="6870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Таблица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728426"/>
                  </p:ext>
                </p:extLst>
              </p:nvPr>
            </p:nvGraphicFramePr>
            <p:xfrm>
              <a:off x="9840416" y="4653136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Таблица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728426"/>
                  </p:ext>
                </p:extLst>
              </p:nvPr>
            </p:nvGraphicFramePr>
            <p:xfrm>
              <a:off x="9840416" y="4653136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2655" t="-2655" r="-104425" b="-1044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103571" t="-2655" r="-5357" b="-1044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2655" t="-103571" r="-104425" b="-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103571" t="-103571" r="-5357" b="-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Таблица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490620"/>
                  </p:ext>
                </p:extLst>
              </p:nvPr>
            </p:nvGraphicFramePr>
            <p:xfrm>
              <a:off x="6744072" y="3717032"/>
              <a:ext cx="1296000" cy="129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ru-RU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ru-RU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Таблица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490620"/>
                  </p:ext>
                </p:extLst>
              </p:nvPr>
            </p:nvGraphicFramePr>
            <p:xfrm>
              <a:off x="6744072" y="3717032"/>
              <a:ext cx="1296000" cy="129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2804" t="-2804" r="-105607" b="-10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103774" t="-2804" r="-6604" b="-10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2804" t="-102804" r="-105607" b="-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l="-103774" t="-102804" r="-6604" b="-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Прямоугольник 44"/>
          <p:cNvSpPr/>
          <p:nvPr/>
        </p:nvSpPr>
        <p:spPr>
          <a:xfrm>
            <a:off x="9264352" y="4077072"/>
            <a:ext cx="1296144" cy="1296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0800000">
            <a:off x="6744072" y="5229200"/>
            <a:ext cx="1359526" cy="1359526"/>
          </a:xfrm>
          <a:prstGeom prst="rect">
            <a:avLst/>
          </a:prstGeom>
        </p:spPr>
      </p:pic>
      <p:sp>
        <p:nvSpPr>
          <p:cNvPr id="47" name="Прямоугольник 46"/>
          <p:cNvSpPr/>
          <p:nvPr/>
        </p:nvSpPr>
        <p:spPr>
          <a:xfrm>
            <a:off x="9840416" y="4077072"/>
            <a:ext cx="1296144" cy="1296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10560496" y="4077072"/>
            <a:ext cx="1296144" cy="1296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9264352" y="4725144"/>
            <a:ext cx="1296144" cy="1296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9840416" y="4725144"/>
            <a:ext cx="1296144" cy="1296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10560496" y="4725144"/>
            <a:ext cx="1296144" cy="1296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9264352" y="5373216"/>
            <a:ext cx="1296144" cy="1296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9840416" y="5373216"/>
            <a:ext cx="1296144" cy="1296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10560496" y="5373216"/>
            <a:ext cx="1296144" cy="12961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Заголовок 1"/>
          <p:cNvSpPr txBox="1">
            <a:spLocks/>
          </p:cNvSpPr>
          <p:nvPr/>
        </p:nvSpPr>
        <p:spPr>
          <a:xfrm>
            <a:off x="8616280" y="3356992"/>
            <a:ext cx="33123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-apple-system"/>
              </a:rPr>
              <a:t>Полная Свертка </a:t>
            </a:r>
          </a:p>
        </p:txBody>
      </p:sp>
    </p:spTree>
    <p:extLst>
      <p:ext uri="{BB962C8B-B14F-4D97-AF65-F5344CB8AC3E}">
        <p14:creationId xmlns:p14="http://schemas.microsoft.com/office/powerpoint/2010/main" val="28600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5" grpId="0"/>
      <p:bldP spid="26" grpId="0"/>
      <p:bldP spid="27" grpId="0"/>
      <p:bldP spid="28" grpId="0"/>
      <p:bldP spid="29" grpId="0"/>
      <p:bldP spid="30" grpId="0"/>
      <p:bldP spid="34" grpId="0"/>
      <p:bldP spid="35" grpId="0"/>
      <p:bldP spid="36" grpId="0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948" y="963327"/>
            <a:ext cx="7920880" cy="82773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-apple-system"/>
              </a:rPr>
              <a:t>Backpropagation 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Для Сверток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grpSp>
        <p:nvGrpSpPr>
          <p:cNvPr id="31" name="Группа 30"/>
          <p:cNvGrpSpPr/>
          <p:nvPr/>
        </p:nvGrpSpPr>
        <p:grpSpPr>
          <a:xfrm>
            <a:off x="2351584" y="4509120"/>
            <a:ext cx="720000" cy="720080"/>
            <a:chOff x="2927648" y="2852936"/>
            <a:chExt cx="720000" cy="720080"/>
          </a:xfrm>
        </p:grpSpPr>
        <p:sp>
          <p:nvSpPr>
            <p:cNvPr id="32" name="Овал 31"/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/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Прямая соединительная линия 36"/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Таблица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563973"/>
                  </p:ext>
                </p:extLst>
              </p:nvPr>
            </p:nvGraphicFramePr>
            <p:xfrm>
              <a:off x="407368" y="4149080"/>
              <a:ext cx="1296000" cy="129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Таблица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2563973"/>
                  </p:ext>
                </p:extLst>
              </p:nvPr>
            </p:nvGraphicFramePr>
            <p:xfrm>
              <a:off x="407368" y="4149080"/>
              <a:ext cx="1296000" cy="129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804" t="-2804" r="-105607" b="-10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804" t="-2804" r="-5607" b="-10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804" t="-102804" r="-105607" b="-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804" t="-102804" r="-5607" b="-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Таблица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6473640"/>
                  </p:ext>
                </p:extLst>
              </p:nvPr>
            </p:nvGraphicFramePr>
            <p:xfrm>
              <a:off x="3503712" y="4077072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Таблица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6473640"/>
                  </p:ext>
                </p:extLst>
              </p:nvPr>
            </p:nvGraphicFramePr>
            <p:xfrm>
              <a:off x="3503712" y="4077072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55" t="-2655" r="-105310" b="-10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655" t="-2655" r="-5310" b="-105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55" t="-102655" r="-105310" b="-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655" t="-102655" r="-5310" b="-5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Заголовок 1"/>
          <p:cNvSpPr txBox="1">
            <a:spLocks/>
          </p:cNvSpPr>
          <p:nvPr/>
        </p:nvSpPr>
        <p:spPr>
          <a:xfrm>
            <a:off x="1271464" y="5229200"/>
            <a:ext cx="33123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-apple-system"/>
              </a:rPr>
              <a:t>Полная Свертка </a:t>
            </a:r>
          </a:p>
        </p:txBody>
      </p:sp>
      <p:grpSp>
        <p:nvGrpSpPr>
          <p:cNvPr id="59" name="Группа 58"/>
          <p:cNvGrpSpPr/>
          <p:nvPr/>
        </p:nvGrpSpPr>
        <p:grpSpPr>
          <a:xfrm>
            <a:off x="2351584" y="2348880"/>
            <a:ext cx="720000" cy="720080"/>
            <a:chOff x="2927648" y="2852936"/>
            <a:chExt cx="720000" cy="720080"/>
          </a:xfrm>
        </p:grpSpPr>
        <p:sp>
          <p:nvSpPr>
            <p:cNvPr id="60" name="Овал 59"/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1" name="Прямая соединительная линия 60"/>
            <p:cNvCxnSpPr>
              <a:stCxn id="60" idx="1"/>
              <a:endCxn id="60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Прямая соединительная линия 61"/>
            <p:cNvCxnSpPr>
              <a:stCxn id="60" idx="7"/>
              <a:endCxn id="60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Таблица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275351"/>
                  </p:ext>
                </p:extLst>
              </p:nvPr>
            </p:nvGraphicFramePr>
            <p:xfrm>
              <a:off x="3503712" y="1988840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Таблица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275351"/>
                  </p:ext>
                </p:extLst>
              </p:nvPr>
            </p:nvGraphicFramePr>
            <p:xfrm>
              <a:off x="3503712" y="1988840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655" t="-2655" r="-105310" b="-1044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655" t="-2655" r="-5310" b="-1044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655" t="-103571" r="-105310" b="-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655" t="-103571" r="-5310" b="-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4" name="Рисунок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0" y="1844824"/>
            <a:ext cx="1646523" cy="1646523"/>
          </a:xfrm>
          <a:prstGeom prst="rect">
            <a:avLst/>
          </a:prstGeom>
        </p:spPr>
      </p:pic>
      <p:grpSp>
        <p:nvGrpSpPr>
          <p:cNvPr id="65" name="Группа 64"/>
          <p:cNvGrpSpPr/>
          <p:nvPr/>
        </p:nvGrpSpPr>
        <p:grpSpPr>
          <a:xfrm>
            <a:off x="7824192" y="2564904"/>
            <a:ext cx="3096344" cy="2232247"/>
            <a:chOff x="3935761" y="2492897"/>
            <a:chExt cx="4464495" cy="2880319"/>
          </a:xfrm>
        </p:grpSpPr>
        <p:sp>
          <p:nvSpPr>
            <p:cNvPr id="66" name="Овал 65"/>
            <p:cNvSpPr/>
            <p:nvPr/>
          </p:nvSpPr>
          <p:spPr>
            <a:xfrm>
              <a:off x="4727848" y="2780928"/>
              <a:ext cx="2160000" cy="216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7" name="Прямая соединительная линия 66"/>
            <p:cNvCxnSpPr>
              <a:stCxn id="66" idx="6"/>
            </p:cNvCxnSpPr>
            <p:nvPr/>
          </p:nvCxnSpPr>
          <p:spPr>
            <a:xfrm>
              <a:off x="6887848" y="3860928"/>
              <a:ext cx="1512408" cy="120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Прямая соединительная линия 67"/>
            <p:cNvCxnSpPr>
              <a:stCxn id="66" idx="1"/>
            </p:cNvCxnSpPr>
            <p:nvPr/>
          </p:nvCxnSpPr>
          <p:spPr>
            <a:xfrm flipH="1" flipV="1">
              <a:off x="3935761" y="2492897"/>
              <a:ext cx="1108412" cy="604356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Прямая соединительная линия 69"/>
            <p:cNvCxnSpPr>
              <a:stCxn id="66" idx="3"/>
            </p:cNvCxnSpPr>
            <p:nvPr/>
          </p:nvCxnSpPr>
          <p:spPr>
            <a:xfrm flipH="1">
              <a:off x="4007768" y="4624603"/>
              <a:ext cx="1036405" cy="748613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9696400" y="3717032"/>
                <a:ext cx="1728192" cy="1170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00" y="3717032"/>
                <a:ext cx="1728192" cy="1170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231904" y="2060848"/>
                <a:ext cx="2592288" cy="936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2060848"/>
                <a:ext cx="2592288" cy="936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231904" y="4221088"/>
                <a:ext cx="2664296" cy="936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4221088"/>
                <a:ext cx="2664296" cy="936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8400256" y="2132856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ru-RU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2132856"/>
                <a:ext cx="1080120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968208" y="4509120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4509120"/>
                <a:ext cx="1080120" cy="6155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9912424" y="2924944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4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2924944"/>
                <a:ext cx="1080120" cy="61555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92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36712"/>
            <a:ext cx="7920880" cy="827739"/>
          </a:xfrm>
        </p:spPr>
        <p:txBody>
          <a:bodyPr>
            <a:noAutofit/>
          </a:bodyPr>
          <a:lstStyle/>
          <a:p>
            <a:r>
              <a:rPr lang="ru-RU" sz="3600" b="1" dirty="0" err="1">
                <a:solidFill>
                  <a:schemeClr val="bg1"/>
                </a:solidFill>
                <a:latin typeface="-apple-system"/>
              </a:rPr>
              <a:t>Сверточные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 Нейронные Сети</a:t>
            </a:r>
            <a:endParaRPr lang="ru-RU" sz="36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647728" y="1340768"/>
            <a:ext cx="46805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Padding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 и </a:t>
            </a:r>
            <a:r>
              <a:rPr lang="en-US" sz="3200" dirty="0">
                <a:solidFill>
                  <a:schemeClr val="bg1"/>
                </a:solidFill>
                <a:latin typeface="-apple-system"/>
              </a:rPr>
              <a:t>Stride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0" r="100000">
                        <a14:foregroundMark x1="47569" y1="55500" x2="53700" y2="65500"/>
                        <a14:foregroundMark x1="77590" y1="36500" x2="96617" y2="83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00" y="3933056"/>
            <a:ext cx="4505325" cy="190500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1919536" y="6021288"/>
            <a:ext cx="237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"valid"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или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"same"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48" b="100000" l="0" r="100000">
                        <a14:foregroundMark x1="55932" y1="57789" x2="59080" y2="60302"/>
                        <a14:foregroundMark x1="54964" y1="69849" x2="61501" y2="70352"/>
                        <a14:foregroundMark x1="90557" y1="56281" x2="97579" y2="663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6120" y="4005064"/>
            <a:ext cx="3933825" cy="1895475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983432" y="4653136"/>
            <a:ext cx="864096" cy="8640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7176120" y="4452813"/>
            <a:ext cx="57606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7752184" y="5301208"/>
            <a:ext cx="57606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6312024" y="6093296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3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вертикали и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горизонтали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623392" y="1844824"/>
            <a:ext cx="113052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tf.keras.layers.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filters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strides=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padding=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'valid'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dilation_rate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groups=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use_bias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569CD6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data_format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kernel_initializer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glorot_uniform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bias_initializer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'zeros'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kernel_regularizer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bias_regularizer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activity_regularizer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kernel_constraint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bias_constraint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**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kwargs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BF7AEEF1-51B4-451D-B8A6-E4CF2B496B5C}"/>
              </a:ext>
            </a:extLst>
          </p:cNvPr>
          <p:cNvSpPr txBox="1">
            <a:spLocks/>
          </p:cNvSpPr>
          <p:nvPr/>
        </p:nvSpPr>
        <p:spPr>
          <a:xfrm>
            <a:off x="767408" y="3607681"/>
            <a:ext cx="45365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Padding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Заполнение</a:t>
            </a: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2DA84020-3FC5-40F6-A4F1-71D9AC0838EB}"/>
              </a:ext>
            </a:extLst>
          </p:cNvPr>
          <p:cNvSpPr txBox="1">
            <a:spLocks/>
          </p:cNvSpPr>
          <p:nvPr/>
        </p:nvSpPr>
        <p:spPr>
          <a:xfrm>
            <a:off x="7750020" y="3625074"/>
            <a:ext cx="31889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Stride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Шаг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223792" y="2060848"/>
            <a:ext cx="4392488" cy="43204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30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 animBg="1"/>
      <p:bldP spid="22" grpId="0" animBg="1"/>
      <p:bldP spid="23" grpId="0" animBg="1"/>
      <p:bldP spid="24" grpId="0"/>
      <p:bldP spid="26" grpId="0"/>
      <p:bldP spid="27" grpId="0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36712"/>
            <a:ext cx="7920880" cy="827739"/>
          </a:xfrm>
        </p:spPr>
        <p:txBody>
          <a:bodyPr>
            <a:noAutofit/>
          </a:bodyPr>
          <a:lstStyle/>
          <a:p>
            <a:r>
              <a:rPr lang="ru-RU" sz="3600" b="1" dirty="0" err="1">
                <a:solidFill>
                  <a:schemeClr val="bg1"/>
                </a:solidFill>
                <a:latin typeface="-apple-system"/>
              </a:rPr>
              <a:t>Сверточные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 Нейронные Сети</a:t>
            </a:r>
            <a:endParaRPr lang="ru-RU" sz="36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647728" y="1340768"/>
            <a:ext cx="46805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Размер Выхода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9376" y="2132856"/>
                <a:ext cx="10232160" cy="821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𝑝𝑎𝑑𝑑𝑖𝑛𝑔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𝑑𝑖𝑙𝑎𝑡𝑖𝑜𝑛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𝑘𝑒𝑟𝑛𝑒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𝑠𝑖𝑧𝑒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[0]−1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𝑠𝑡𝑟𝑖𝑑𝑒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[0]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132856"/>
                <a:ext cx="10232160" cy="821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407368" y="6237312"/>
            <a:ext cx="11521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https://github.com/vdumoulin/conv_arithmetic/blob/master/README.md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2226" y="3112393"/>
                <a:ext cx="10321159" cy="821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𝑝𝑎𝑑𝑑𝑖𝑛𝑔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𝑑𝑖𝑙𝑎𝑡𝑖𝑜𝑛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𝑘𝑒𝑟𝑛𝑒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𝑠𝑖𝑧𝑒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[1]−1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𝑠𝑡𝑟𝑖𝑑𝑒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26" y="3112393"/>
                <a:ext cx="10321159" cy="821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github.com/vdumoulin/conv_arithmetic/raw/master/gif/no_padding_no_strides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4005064"/>
            <a:ext cx="203490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ithub.com/vdumoulin/conv_arithmetic/raw/master/gif/arbitrary_padding_no_strides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4005064"/>
            <a:ext cx="197269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github.com/vdumoulin/conv_arithmetic/raw/master/gif/no_padding_strides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4005064"/>
            <a:ext cx="2204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github.com/vdumoulin/conv_arithmetic/raw/master/gif/dilation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2" y="4005064"/>
            <a:ext cx="223937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github.com/vdumoulin/conv_arithmetic/raw/master/gif/padding_strides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4005064"/>
            <a:ext cx="22393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16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4" descr="ÐÐ°ÑÑÐ¸Ð½ÐºÐ¸ Ð¿Ð¾ Ð·Ð°Ð¿ÑÐ¾ÑÑ gaussian pyramid">
            <a:extLst>
              <a:ext uri="{FF2B5EF4-FFF2-40B4-BE49-F238E27FC236}">
                <a16:creationId xmlns:a16="http://schemas.microsoft.com/office/drawing/2014/main" id="{06186FFF-852E-4F6C-A386-B3E4C166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1628800"/>
            <a:ext cx="3600400" cy="322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36712"/>
            <a:ext cx="7920880" cy="827739"/>
          </a:xfrm>
        </p:spPr>
        <p:txBody>
          <a:bodyPr>
            <a:noAutofit/>
          </a:bodyPr>
          <a:lstStyle/>
          <a:p>
            <a:r>
              <a:rPr lang="ru-RU" sz="3600" b="1" dirty="0" err="1">
                <a:solidFill>
                  <a:schemeClr val="bg1"/>
                </a:solidFill>
                <a:latin typeface="-apple-system"/>
              </a:rPr>
              <a:t>Сверточные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 Нейронные Сети</a:t>
            </a:r>
            <a:endParaRPr lang="ru-RU" sz="36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3068960"/>
            <a:ext cx="2159059" cy="21600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776" y="2060848"/>
            <a:ext cx="2159059" cy="21600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9776" y="4581128"/>
            <a:ext cx="2159059" cy="21600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6120" y="2564904"/>
            <a:ext cx="1079529" cy="10800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8128" y="5085184"/>
            <a:ext cx="1079530" cy="1080000"/>
          </a:xfrm>
          <a:prstGeom prst="rect">
            <a:avLst/>
          </a:prstGeom>
        </p:spPr>
      </p:pic>
      <p:sp>
        <p:nvSpPr>
          <p:cNvPr id="23" name="Заголовок 1"/>
          <p:cNvSpPr txBox="1">
            <a:spLocks/>
          </p:cNvSpPr>
          <p:nvPr/>
        </p:nvSpPr>
        <p:spPr>
          <a:xfrm>
            <a:off x="3647728" y="1340768"/>
            <a:ext cx="46805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Pooling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2" name="Стрелка вправо 21"/>
          <p:cNvSpPr/>
          <p:nvPr/>
        </p:nvSpPr>
        <p:spPr>
          <a:xfrm rot="20290383">
            <a:off x="2617696" y="3133095"/>
            <a:ext cx="1216870" cy="5040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1839228">
            <a:off x="2755099" y="5000136"/>
            <a:ext cx="1216870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>
            <a:off x="6312024" y="2852936"/>
            <a:ext cx="669992" cy="5040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>
            <a:off x="6456040" y="5373216"/>
            <a:ext cx="669992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1631504" y="2276872"/>
            <a:ext cx="2592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-apple-system"/>
              </a:rPr>
              <a:t>MaxPooling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1199456" y="5589240"/>
            <a:ext cx="295232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-apple-system"/>
              </a:rPr>
              <a:t>AveragePooling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8400256" y="5157192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(2,2)</a:t>
            </a:r>
            <a:endParaRPr lang="ru-RU" sz="24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8400256" y="5877272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stride = (2,2)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60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animBg="1"/>
      <p:bldP spid="26" grpId="0" animBg="1"/>
      <p:bldP spid="27" grpId="0" animBg="1"/>
      <p:bldP spid="28" grpId="0"/>
      <p:bldP spid="29" grpId="0"/>
      <p:bldP spid="24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3D9FD92-C76E-4287-B168-8E8A83D12369}"/>
              </a:ext>
            </a:extLst>
          </p:cNvPr>
          <p:cNvSpPr/>
          <p:nvPr/>
        </p:nvSpPr>
        <p:spPr>
          <a:xfrm>
            <a:off x="191344" y="1533465"/>
            <a:ext cx="12493388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models.Sequential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ru-RU" sz="2000" kern="1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ru-RU" sz="2000" kern="1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'relu'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input_shape=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US" sz="2000" kern="1000" dirty="0">
                <a:solidFill>
                  <a:srgbClr val="B5CEA8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tr-TR" sz="2000" kern="1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MaxPooling2D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ru-RU" sz="2000" kern="1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ru-RU" sz="2000" kern="1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'relu'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kern="1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MaxPooling2D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ru-RU" sz="2000" kern="1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ru-RU" sz="2000" kern="1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Conv2D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'relu'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ru-RU" sz="2000" kern="1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ru-RU" sz="2000" kern="1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ru-RU" sz="2000" kern="1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'relu'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kern="1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tr-TR" sz="2000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ru-RU" sz="2000" kern="1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ru-RU" sz="2000" kern="1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</a:t>
            </a:r>
            <a:r>
              <a:rPr lang="tr-TR" sz="2000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optimizer=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'adam'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loss=tf.keras.losses.SparseCategoricalCrossentropy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metrics=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 txBox="1">
            <a:spLocks/>
          </p:cNvSpPr>
          <p:nvPr/>
        </p:nvSpPr>
        <p:spPr>
          <a:xfrm>
            <a:off x="2063552" y="83671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err="1">
                <a:solidFill>
                  <a:schemeClr val="bg1"/>
                </a:solidFill>
                <a:latin typeface="-apple-system"/>
              </a:rPr>
              <a:t>Сверточные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 Нейронные Сети</a:t>
            </a:r>
            <a:endParaRPr lang="ru-RU" sz="3600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0809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E5A5EEC-5724-4776-AEC9-121356FDC567}"/>
              </a:ext>
            </a:extLst>
          </p:cNvPr>
          <p:cNvSpPr/>
          <p:nvPr/>
        </p:nvSpPr>
        <p:spPr>
          <a:xfrm>
            <a:off x="479376" y="3403600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model.summary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96AF29F-5B48-4FAE-8246-CC605CB7369B}"/>
              </a:ext>
            </a:extLst>
          </p:cNvPr>
          <p:cNvSpPr/>
          <p:nvPr/>
        </p:nvSpPr>
        <p:spPr>
          <a:xfrm>
            <a:off x="3151548" y="1287244"/>
            <a:ext cx="8201036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1600" dirty="0">
                <a:solidFill>
                  <a:srgbClr val="D5D5D5"/>
                </a:solidFill>
                <a:latin typeface="Courier New" panose="02070309020205020404" pitchFamily="49" charset="0"/>
              </a:rPr>
              <a:t>_________________________________________________________________ Layer (type) Output Shape Param# ================================================================= conv2d_12 (Conv2D) (None,26,26,32) 320 _________________________________________________________________ max_pooling2d_6 (MaxPooling2 (None,13,13,32) 0 _________________________________________________________________ conv2d_13 (Conv2D) (None,11,11,64) 18496 _________________________________________________________________ max_pooling2d_7 (MaxPooling2 (None,5,5,64) 0 _________________________________________________________________ conv2d_14 (Conv2D) (None,3,3,64) 36928 _________________________________________________________________ flatten_15 (Flatten) (None,576) 0 _________________________________________________________________ dense_42 (Dense) (None,32) 18464 _________________________________________________________________ dense_43 (Dense) (None,10) 330 ================================================================= Total params: 74,538 </a:t>
            </a:r>
            <a:endParaRPr lang="en-US" sz="1600" dirty="0">
              <a:solidFill>
                <a:srgbClr val="D5D5D5"/>
              </a:solidFill>
              <a:latin typeface="Courier New" panose="02070309020205020404" pitchFamily="49" charset="0"/>
            </a:endParaRPr>
          </a:p>
          <a:p>
            <a:pPr algn="just"/>
            <a:r>
              <a:rPr lang="tr-TR" sz="1600" dirty="0">
                <a:solidFill>
                  <a:srgbClr val="D5D5D5"/>
                </a:solidFill>
                <a:latin typeface="Courier New" panose="02070309020205020404" pitchFamily="49" charset="0"/>
              </a:rPr>
              <a:t>Trainable params: 74,538 Non-trainable params: 0 _________________________________________________________________</a:t>
            </a:r>
            <a:endParaRPr lang="ru-RU" sz="1600" dirty="0"/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 txBox="1">
            <a:spLocks/>
          </p:cNvSpPr>
          <p:nvPr/>
        </p:nvSpPr>
        <p:spPr>
          <a:xfrm>
            <a:off x="2063552" y="83671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err="1">
                <a:solidFill>
                  <a:schemeClr val="bg1"/>
                </a:solidFill>
                <a:latin typeface="-apple-system"/>
              </a:rPr>
              <a:t>Сверточные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 Нейронные Сети</a:t>
            </a:r>
            <a:endParaRPr lang="ru-RU" sz="3600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4636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FF8EED92-62CB-4394-81C7-640A34375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r="74435" b="5007"/>
          <a:stretch/>
        </p:blipFill>
        <p:spPr bwMode="auto">
          <a:xfrm>
            <a:off x="1847528" y="4653136"/>
            <a:ext cx="1800200" cy="17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879290-5703-4DC2-BCC7-CCA7B85E9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030" t="23913" b="23311"/>
          <a:stretch/>
        </p:blipFill>
        <p:spPr>
          <a:xfrm>
            <a:off x="273537" y="1783090"/>
            <a:ext cx="11863886" cy="3946141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 txBox="1">
            <a:spLocks/>
          </p:cNvSpPr>
          <p:nvPr/>
        </p:nvSpPr>
        <p:spPr>
          <a:xfrm>
            <a:off x="2063552" y="83671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err="1">
                <a:solidFill>
                  <a:schemeClr val="bg1"/>
                </a:solidFill>
                <a:latin typeface="-apple-system"/>
              </a:rPr>
              <a:t>Сверточные</a:t>
            </a:r>
            <a:r>
              <a:rPr lang="ru-RU" sz="3600" b="1" dirty="0">
                <a:solidFill>
                  <a:schemeClr val="bg1"/>
                </a:solidFill>
                <a:latin typeface="-apple-system"/>
              </a:rPr>
              <a:t> Нейронные Сети</a:t>
            </a:r>
            <a:endParaRPr lang="ru-RU" sz="36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20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FF8EED92-62CB-4394-81C7-640A34375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0" t="10010" r="40327" b="12195"/>
          <a:stretch/>
        </p:blipFill>
        <p:spPr bwMode="auto">
          <a:xfrm>
            <a:off x="4943872" y="5229200"/>
            <a:ext cx="182659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FF8EED92-62CB-4394-81C7-640A34375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11226" r="797" b="14238"/>
          <a:stretch/>
        </p:blipFill>
        <p:spPr bwMode="auto">
          <a:xfrm>
            <a:off x="7608168" y="5661248"/>
            <a:ext cx="1929941" cy="112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1A62CB-5804-4B46-AABC-AC6487C19C2B}"/>
              </a:ext>
            </a:extLst>
          </p:cNvPr>
          <p:cNvSpPr/>
          <p:nvPr/>
        </p:nvSpPr>
        <p:spPr>
          <a:xfrm>
            <a:off x="1769838" y="254595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80BAF76E-B74A-4A52-9E66-20834866A9C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7601C077-4BAF-435F-8C91-648D4079E22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Volume vs Methods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B7333F7-B596-4404-B215-89DA0C475911}"/>
              </a:ext>
            </a:extLst>
          </p:cNvPr>
          <p:cNvCxnSpPr>
            <a:cxnSpLocks/>
          </p:cNvCxnSpPr>
          <p:nvPr/>
        </p:nvCxnSpPr>
        <p:spPr>
          <a:xfrm flipV="1">
            <a:off x="1343472" y="5836652"/>
            <a:ext cx="10213068" cy="4062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ABDD187-02E4-4F2E-ABF3-7760F49B87F4}"/>
              </a:ext>
            </a:extLst>
          </p:cNvPr>
          <p:cNvCxnSpPr>
            <a:cxnSpLocks/>
          </p:cNvCxnSpPr>
          <p:nvPr/>
        </p:nvCxnSpPr>
        <p:spPr>
          <a:xfrm flipV="1">
            <a:off x="1343472" y="1476400"/>
            <a:ext cx="0" cy="44008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5F727C-72F7-44AC-B169-E6664187C3C1}"/>
              </a:ext>
            </a:extLst>
          </p:cNvPr>
          <p:cNvSpPr txBox="1"/>
          <p:nvPr/>
        </p:nvSpPr>
        <p:spPr>
          <a:xfrm rot="16200000">
            <a:off x="-1509008" y="3341257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9E0D8-6AF8-4FAF-A2F8-353EC9176A88}"/>
              </a:ext>
            </a:extLst>
          </p:cNvPr>
          <p:cNvSpPr txBox="1"/>
          <p:nvPr/>
        </p:nvSpPr>
        <p:spPr>
          <a:xfrm>
            <a:off x="2567608" y="5984930"/>
            <a:ext cx="634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Объем Данных</a:t>
            </a: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ECF63FDC-BDAF-4A15-B503-E23BA8AE2FA9}"/>
              </a:ext>
            </a:extLst>
          </p:cNvPr>
          <p:cNvSpPr/>
          <p:nvPr/>
        </p:nvSpPr>
        <p:spPr>
          <a:xfrm>
            <a:off x="1617211" y="2723789"/>
            <a:ext cx="8611558" cy="3032915"/>
          </a:xfrm>
          <a:custGeom>
            <a:avLst/>
            <a:gdLst>
              <a:gd name="connsiteX0" fmla="*/ 0 w 5766816"/>
              <a:gd name="connsiteY0" fmla="*/ 2270254 h 2270254"/>
              <a:gd name="connsiteX1" fmla="*/ 426720 w 5766816"/>
              <a:gd name="connsiteY1" fmla="*/ 2111758 h 2270254"/>
              <a:gd name="connsiteX2" fmla="*/ 853440 w 5766816"/>
              <a:gd name="connsiteY2" fmla="*/ 1392430 h 2270254"/>
              <a:gd name="connsiteX3" fmla="*/ 1755648 w 5766816"/>
              <a:gd name="connsiteY3" fmla="*/ 807214 h 2270254"/>
              <a:gd name="connsiteX4" fmla="*/ 4120896 w 5766816"/>
              <a:gd name="connsiteY4" fmla="*/ 124462 h 2270254"/>
              <a:gd name="connsiteX5" fmla="*/ 5766816 w 5766816"/>
              <a:gd name="connsiteY5" fmla="*/ 2542 h 227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6816" h="2270254">
                <a:moveTo>
                  <a:pt x="0" y="2270254"/>
                </a:moveTo>
                <a:cubicBezTo>
                  <a:pt x="142240" y="2264158"/>
                  <a:pt x="284480" y="2258062"/>
                  <a:pt x="426720" y="2111758"/>
                </a:cubicBezTo>
                <a:cubicBezTo>
                  <a:pt x="568960" y="1965454"/>
                  <a:pt x="631952" y="1609854"/>
                  <a:pt x="853440" y="1392430"/>
                </a:cubicBezTo>
                <a:cubicBezTo>
                  <a:pt x="1074928" y="1175006"/>
                  <a:pt x="1211072" y="1018542"/>
                  <a:pt x="1755648" y="807214"/>
                </a:cubicBezTo>
                <a:cubicBezTo>
                  <a:pt x="2300224" y="595886"/>
                  <a:pt x="3452368" y="258574"/>
                  <a:pt x="4120896" y="124462"/>
                </a:cubicBezTo>
                <a:cubicBezTo>
                  <a:pt x="4789424" y="-9650"/>
                  <a:pt x="5278120" y="-3554"/>
                  <a:pt x="5766816" y="254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965FC73F-CEE0-41D0-A192-13C595A064D8}"/>
              </a:ext>
            </a:extLst>
          </p:cNvPr>
          <p:cNvSpPr/>
          <p:nvPr/>
        </p:nvSpPr>
        <p:spPr>
          <a:xfrm>
            <a:off x="1592404" y="1379457"/>
            <a:ext cx="8848239" cy="4462839"/>
          </a:xfrm>
          <a:custGeom>
            <a:avLst/>
            <a:gdLst>
              <a:gd name="connsiteX0" fmla="*/ 0 w 5925312"/>
              <a:gd name="connsiteY0" fmla="*/ 3340608 h 3340608"/>
              <a:gd name="connsiteX1" fmla="*/ 768096 w 5925312"/>
              <a:gd name="connsiteY1" fmla="*/ 3108960 h 3340608"/>
              <a:gd name="connsiteX2" fmla="*/ 1267968 w 5925312"/>
              <a:gd name="connsiteY2" fmla="*/ 2487168 h 3340608"/>
              <a:gd name="connsiteX3" fmla="*/ 1877568 w 5925312"/>
              <a:gd name="connsiteY3" fmla="*/ 1743456 h 3340608"/>
              <a:gd name="connsiteX4" fmla="*/ 2718816 w 5925312"/>
              <a:gd name="connsiteY4" fmla="*/ 902208 h 3340608"/>
              <a:gd name="connsiteX5" fmla="*/ 3803904 w 5925312"/>
              <a:gd name="connsiteY5" fmla="*/ 304800 h 3340608"/>
              <a:gd name="connsiteX6" fmla="*/ 5925312 w 5925312"/>
              <a:gd name="connsiteY6" fmla="*/ 0 h 334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5312" h="3340608">
                <a:moveTo>
                  <a:pt x="0" y="3340608"/>
                </a:moveTo>
                <a:cubicBezTo>
                  <a:pt x="278384" y="3295904"/>
                  <a:pt x="556768" y="3251200"/>
                  <a:pt x="768096" y="3108960"/>
                </a:cubicBezTo>
                <a:cubicBezTo>
                  <a:pt x="979424" y="2966720"/>
                  <a:pt x="1083056" y="2714752"/>
                  <a:pt x="1267968" y="2487168"/>
                </a:cubicBezTo>
                <a:cubicBezTo>
                  <a:pt x="1452880" y="2259584"/>
                  <a:pt x="1635760" y="2007616"/>
                  <a:pt x="1877568" y="1743456"/>
                </a:cubicBezTo>
                <a:cubicBezTo>
                  <a:pt x="2119376" y="1479296"/>
                  <a:pt x="2397760" y="1141984"/>
                  <a:pt x="2718816" y="902208"/>
                </a:cubicBezTo>
                <a:cubicBezTo>
                  <a:pt x="3039872" y="662432"/>
                  <a:pt x="3269488" y="455168"/>
                  <a:pt x="3803904" y="304800"/>
                </a:cubicBezTo>
                <a:cubicBezTo>
                  <a:pt x="4338320" y="154432"/>
                  <a:pt x="5600192" y="50800"/>
                  <a:pt x="5925312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F015409B-D30F-41FC-8E7B-BE93C36411D2}"/>
              </a:ext>
            </a:extLst>
          </p:cNvPr>
          <p:cNvSpPr/>
          <p:nvPr/>
        </p:nvSpPr>
        <p:spPr>
          <a:xfrm>
            <a:off x="1666660" y="4226126"/>
            <a:ext cx="8980544" cy="1528372"/>
          </a:xfrm>
          <a:custGeom>
            <a:avLst/>
            <a:gdLst>
              <a:gd name="connsiteX0" fmla="*/ 0 w 8980544"/>
              <a:gd name="connsiteY0" fmla="*/ 1528372 h 1528372"/>
              <a:gd name="connsiteX1" fmla="*/ 304800 w 8980544"/>
              <a:gd name="connsiteY1" fmla="*/ 943156 h 1528372"/>
              <a:gd name="connsiteX2" fmla="*/ 1304544 w 8980544"/>
              <a:gd name="connsiteY2" fmla="*/ 613972 h 1528372"/>
              <a:gd name="connsiteX3" fmla="*/ 2877312 w 8980544"/>
              <a:gd name="connsiteY3" fmla="*/ 272596 h 1528372"/>
              <a:gd name="connsiteX4" fmla="*/ 4754880 w 8980544"/>
              <a:gd name="connsiteY4" fmla="*/ 138484 h 1528372"/>
              <a:gd name="connsiteX5" fmla="*/ 8583168 w 8980544"/>
              <a:gd name="connsiteY5" fmla="*/ 16564 h 1528372"/>
              <a:gd name="connsiteX6" fmla="*/ 8668512 w 8980544"/>
              <a:gd name="connsiteY6" fmla="*/ 4372 h 15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80544" h="1528372">
                <a:moveTo>
                  <a:pt x="0" y="1528372"/>
                </a:moveTo>
                <a:cubicBezTo>
                  <a:pt x="43688" y="1311964"/>
                  <a:pt x="87376" y="1095556"/>
                  <a:pt x="304800" y="943156"/>
                </a:cubicBezTo>
                <a:cubicBezTo>
                  <a:pt x="522224" y="790756"/>
                  <a:pt x="875792" y="725732"/>
                  <a:pt x="1304544" y="613972"/>
                </a:cubicBezTo>
                <a:cubicBezTo>
                  <a:pt x="1733296" y="502212"/>
                  <a:pt x="2302256" y="351844"/>
                  <a:pt x="2877312" y="272596"/>
                </a:cubicBezTo>
                <a:cubicBezTo>
                  <a:pt x="3452368" y="193348"/>
                  <a:pt x="3803904" y="181156"/>
                  <a:pt x="4754880" y="138484"/>
                </a:cubicBezTo>
                <a:cubicBezTo>
                  <a:pt x="5705856" y="95812"/>
                  <a:pt x="7930896" y="38916"/>
                  <a:pt x="8583168" y="16564"/>
                </a:cubicBezTo>
                <a:cubicBezTo>
                  <a:pt x="9235440" y="-5788"/>
                  <a:pt x="8951976" y="-708"/>
                  <a:pt x="8668512" y="437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9D07578A-F264-490C-A4E5-10B56473E062}"/>
              </a:ext>
            </a:extLst>
          </p:cNvPr>
          <p:cNvSpPr txBox="1">
            <a:spLocks/>
          </p:cNvSpPr>
          <p:nvPr/>
        </p:nvSpPr>
        <p:spPr>
          <a:xfrm>
            <a:off x="7824192" y="1517765"/>
            <a:ext cx="4284476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Глубокие Нейронные Сети 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7ECB553A-581F-48AD-9FBB-5F198B48F625}"/>
              </a:ext>
            </a:extLst>
          </p:cNvPr>
          <p:cNvSpPr txBox="1">
            <a:spLocks/>
          </p:cNvSpPr>
          <p:nvPr/>
        </p:nvSpPr>
        <p:spPr>
          <a:xfrm>
            <a:off x="7849186" y="2740733"/>
            <a:ext cx="4284476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Нейронные Сети</a:t>
            </a: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1840BCBA-0733-4361-8F53-25EBCC06B342}"/>
              </a:ext>
            </a:extLst>
          </p:cNvPr>
          <p:cNvSpPr txBox="1">
            <a:spLocks/>
          </p:cNvSpPr>
          <p:nvPr/>
        </p:nvSpPr>
        <p:spPr>
          <a:xfrm>
            <a:off x="6765598" y="4401467"/>
            <a:ext cx="4806534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«Классическое»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356897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31" grpId="0"/>
      <p:bldP spid="3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F65229-376D-431B-ADD9-E4C30A35603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  <a:endParaRPr lang="ru-RU" sz="2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0849AB-7656-4E66-AE96-2C42D6AAFDF2}"/>
              </a:ext>
            </a:extLst>
          </p:cNvPr>
          <p:cNvSpPr txBox="1"/>
          <p:nvPr/>
        </p:nvSpPr>
        <p:spPr>
          <a:xfrm>
            <a:off x="640695" y="1323428"/>
            <a:ext cx="10992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Экспоненциально Взвешенные Средние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 с Импульсом</a:t>
            </a: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RMSprop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Adam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8B79D4-4F06-4B3F-B80C-BAD3805BCAC1}"/>
              </a:ext>
            </a:extLst>
          </p:cNvPr>
          <p:cNvSpPr txBox="1"/>
          <p:nvPr/>
        </p:nvSpPr>
        <p:spPr>
          <a:xfrm>
            <a:off x="551384" y="3068960"/>
            <a:ext cx="10992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L1, L2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не так часто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Augmentation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уже чаще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5B570A-2DA5-475A-839C-9958C163FC6D}"/>
              </a:ext>
            </a:extLst>
          </p:cNvPr>
          <p:cNvSpPr txBox="1"/>
          <p:nvPr/>
        </p:nvSpPr>
        <p:spPr>
          <a:xfrm>
            <a:off x="559008" y="4421619"/>
            <a:ext cx="113120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«Обучаемые» Фильтры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Padding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Stride /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Заполнение и Шаг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для «уменьшение» размера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«Хорошо извлекают Признаки»</a:t>
            </a:r>
          </a:p>
        </p:txBody>
      </p:sp>
    </p:spTree>
    <p:extLst>
      <p:ext uri="{BB962C8B-B14F-4D97-AF65-F5344CB8AC3E}">
        <p14:creationId xmlns:p14="http://schemas.microsoft.com/office/powerpoint/2010/main" val="250324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Нижний колонтитул 6">
            <a:extLst>
              <a:ext uri="{FF2B5EF4-FFF2-40B4-BE49-F238E27FC236}">
                <a16:creationId xmlns:a16="http://schemas.microsoft.com/office/drawing/2014/main" id="{547A1D02-EBDA-4B5A-ABD3-1A55D0BC6C74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  <a:endParaRPr lang="ru-RU" sz="2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C470DC0-6682-4BB5-9EB1-6759999838C5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9C3EA-DF43-4BB2-9655-F0F605E3D789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92865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Обучение Нейронной Сети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58922B-9F3E-4E6D-8863-0A60797F5F6E}"/>
              </a:ext>
            </a:extLst>
          </p:cNvPr>
          <p:cNvSpPr/>
          <p:nvPr/>
        </p:nvSpPr>
        <p:spPr>
          <a:xfrm>
            <a:off x="184528" y="1660159"/>
            <a:ext cx="11665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</a:t>
            </a:r>
            <a:r>
              <a:rPr lang="tr-TR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optimizer=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loss=tf.keras.losses.SparseCategoricalCrossentropy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metrics=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613FB13-193F-4427-8C71-F812B0116924}"/>
              </a:ext>
            </a:extLst>
          </p:cNvPr>
          <p:cNvSpPr/>
          <p:nvPr/>
        </p:nvSpPr>
        <p:spPr>
          <a:xfrm>
            <a:off x="443372" y="4048016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Optimizer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Таким образом модель обновляется на основе данных, которые она видит, и функции потерь.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FEC2471-98F3-4CCC-974B-1E4A8334F488}"/>
              </a:ext>
            </a:extLst>
          </p:cNvPr>
          <p:cNvSpPr/>
          <p:nvPr/>
        </p:nvSpPr>
        <p:spPr>
          <a:xfrm>
            <a:off x="544568" y="2690335"/>
            <a:ext cx="11305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 function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измеряет, насколько точна модель во время обучения. Необходимо минимизировать эту функцию, чтобы «направить» модель в правильном направлении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1010C8E-7EB0-4B63-B628-C4FF7AEE313A}"/>
              </a:ext>
            </a:extLst>
          </p:cNvPr>
          <p:cNvSpPr/>
          <p:nvPr/>
        </p:nvSpPr>
        <p:spPr>
          <a:xfrm>
            <a:off x="475010" y="5189646"/>
            <a:ext cx="11305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Metrics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Используется для контроля этапов обучения и тестирования. В примере используется точность - доля правильно классифицированных изображений.</a:t>
            </a:r>
            <a:endParaRPr lang="en-US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9376" y="4005064"/>
            <a:ext cx="11017224" cy="93610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4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344A29-0298-4BA4-A5FD-644498A52649}"/>
                  </a:ext>
                </a:extLst>
              </p:cNvPr>
              <p:cNvSpPr/>
              <p:nvPr/>
            </p:nvSpPr>
            <p:spPr>
              <a:xfrm>
                <a:off x="896115" y="1640182"/>
                <a:ext cx="1527982" cy="684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sz="3200" b="1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344A29-0298-4BA4-A5FD-644498A52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5" y="1640182"/>
                <a:ext cx="1527982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C480FF1-2E3C-4BFC-9433-3220ADBCD2F7}"/>
                  </a:ext>
                </a:extLst>
              </p:cNvPr>
              <p:cNvSpPr/>
              <p:nvPr/>
            </p:nvSpPr>
            <p:spPr>
              <a:xfrm>
                <a:off x="2927648" y="1650166"/>
                <a:ext cx="5179495" cy="684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C480FF1-2E3C-4BFC-9433-3220ADBCD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650166"/>
                <a:ext cx="5179495" cy="68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AA2A43C-66FB-4A5F-B7FC-25CDEAB4532E}"/>
                  </a:ext>
                </a:extLst>
              </p:cNvPr>
              <p:cNvSpPr/>
              <p:nvPr/>
            </p:nvSpPr>
            <p:spPr>
              <a:xfrm>
                <a:off x="8472264" y="1772816"/>
                <a:ext cx="3088218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– learning rate </a:t>
                </a:r>
                <a:endParaRPr lang="ru-RU" sz="2800" dirty="0">
                  <a:solidFill>
                    <a:schemeClr val="bg1"/>
                  </a:solidFill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</a:rPr>
                  <a:t>Скорость обучения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AA2A43C-66FB-4A5F-B7FC-25CDEAB45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1772816"/>
                <a:ext cx="3088218" cy="954107"/>
              </a:xfrm>
              <a:prstGeom prst="rect">
                <a:avLst/>
              </a:prstGeom>
              <a:blipFill>
                <a:blip r:embed="rId6"/>
                <a:stretch>
                  <a:fillRect l="-4150" t="-6410" r="-2964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A12121A6-86B5-4E7A-B79F-6854C9EB552D}"/>
              </a:ext>
            </a:extLst>
          </p:cNvPr>
          <p:cNvSpPr/>
          <p:nvPr/>
        </p:nvSpPr>
        <p:spPr>
          <a:xfrm rot="552537">
            <a:off x="3182904" y="3044518"/>
            <a:ext cx="4913019" cy="3251058"/>
          </a:xfrm>
          <a:custGeom>
            <a:avLst/>
            <a:gdLst>
              <a:gd name="connsiteX0" fmla="*/ 2801566 w 2801566"/>
              <a:gd name="connsiteY0" fmla="*/ 389106 h 2720601"/>
              <a:gd name="connsiteX1" fmla="*/ 2655651 w 2801566"/>
              <a:gd name="connsiteY1" fmla="*/ 1780161 h 2720601"/>
              <a:gd name="connsiteX2" fmla="*/ 2023353 w 2801566"/>
              <a:gd name="connsiteY2" fmla="*/ 1332689 h 2720601"/>
              <a:gd name="connsiteX3" fmla="*/ 1673157 w 2801566"/>
              <a:gd name="connsiteY3" fmla="*/ 2130357 h 2720601"/>
              <a:gd name="connsiteX4" fmla="*/ 1264596 w 2801566"/>
              <a:gd name="connsiteY4" fmla="*/ 1828800 h 2720601"/>
              <a:gd name="connsiteX5" fmla="*/ 846306 w 2801566"/>
              <a:gd name="connsiteY5" fmla="*/ 2665378 h 2720601"/>
              <a:gd name="connsiteX6" fmla="*/ 0 w 2801566"/>
              <a:gd name="connsiteY6" fmla="*/ 0 h 272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566" h="2720601">
                <a:moveTo>
                  <a:pt x="2801566" y="389106"/>
                </a:moveTo>
                <a:cubicBezTo>
                  <a:pt x="2793459" y="1006001"/>
                  <a:pt x="2785353" y="1622897"/>
                  <a:pt x="2655651" y="1780161"/>
                </a:cubicBezTo>
                <a:cubicBezTo>
                  <a:pt x="2525949" y="1937425"/>
                  <a:pt x="2187102" y="1274323"/>
                  <a:pt x="2023353" y="1332689"/>
                </a:cubicBezTo>
                <a:cubicBezTo>
                  <a:pt x="1859604" y="1391055"/>
                  <a:pt x="1799616" y="2047672"/>
                  <a:pt x="1673157" y="2130357"/>
                </a:cubicBezTo>
                <a:cubicBezTo>
                  <a:pt x="1546697" y="2213042"/>
                  <a:pt x="1402404" y="1739630"/>
                  <a:pt x="1264596" y="1828800"/>
                </a:cubicBezTo>
                <a:cubicBezTo>
                  <a:pt x="1126788" y="1917970"/>
                  <a:pt x="1057072" y="2970178"/>
                  <a:pt x="846306" y="2665378"/>
                </a:cubicBezTo>
                <a:cubicBezTo>
                  <a:pt x="635540" y="2360578"/>
                  <a:pt x="317770" y="1180289"/>
                  <a:pt x="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E3ABE08-A60F-40BF-B258-F16C58ADEC13}"/>
              </a:ext>
            </a:extLst>
          </p:cNvPr>
          <p:cNvCxnSpPr>
            <a:cxnSpLocks/>
          </p:cNvCxnSpPr>
          <p:nvPr/>
        </p:nvCxnSpPr>
        <p:spPr>
          <a:xfrm>
            <a:off x="3654724" y="4281536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B1D93AF-0AD1-471D-9EF6-0F78E2908282}"/>
              </a:ext>
            </a:extLst>
          </p:cNvPr>
          <p:cNvCxnSpPr>
            <a:cxnSpLocks/>
          </p:cNvCxnSpPr>
          <p:nvPr/>
        </p:nvCxnSpPr>
        <p:spPr>
          <a:xfrm>
            <a:off x="3990351" y="5118986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DED81C4F-276D-4816-83C7-89C306BB50B0}"/>
              </a:ext>
            </a:extLst>
          </p:cNvPr>
          <p:cNvSpPr/>
          <p:nvPr/>
        </p:nvSpPr>
        <p:spPr>
          <a:xfrm>
            <a:off x="3977885" y="5118986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63113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09987 -0.002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13" grpId="0"/>
      <p:bldP spid="22" grpId="0" animBg="1"/>
      <p:bldP spid="25" grpId="0" animBg="1"/>
      <p:bldP spid="25" grpId="1" animBg="1"/>
      <p:bldP spid="25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895533"/>
            <a:ext cx="11953328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(Стохастический)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71820F-3419-4AF9-BAD5-3D22F79CC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73" y="1583044"/>
            <a:ext cx="3676364" cy="3676364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02B310E-4E96-4A4A-A389-084262191F95}"/>
              </a:ext>
            </a:extLst>
          </p:cNvPr>
          <p:cNvCxnSpPr>
            <a:cxnSpLocks/>
          </p:cNvCxnSpPr>
          <p:nvPr/>
        </p:nvCxnSpPr>
        <p:spPr>
          <a:xfrm>
            <a:off x="5478401" y="2080972"/>
            <a:ext cx="12449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23988BA-FBD9-4983-90AD-7FB89B8837CF}"/>
              </a:ext>
            </a:extLst>
          </p:cNvPr>
          <p:cNvCxnSpPr/>
          <p:nvPr/>
        </p:nvCxnSpPr>
        <p:spPr>
          <a:xfrm>
            <a:off x="5631731" y="3379745"/>
            <a:ext cx="115212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F80CEC-9104-419C-98B4-CABFFE31B898}"/>
              </a:ext>
            </a:extLst>
          </p:cNvPr>
          <p:cNvCxnSpPr/>
          <p:nvPr/>
        </p:nvCxnSpPr>
        <p:spPr>
          <a:xfrm>
            <a:off x="5571247" y="4549175"/>
            <a:ext cx="115212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1933FA-1047-4387-9981-14506EDED1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" t="13711" r="-336" b="56909"/>
          <a:stretch/>
        </p:blipFill>
        <p:spPr>
          <a:xfrm>
            <a:off x="6783859" y="2769740"/>
            <a:ext cx="3676364" cy="108011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4A9E9B-C43C-4A00-98BA-BA86F7C1F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89"/>
          <a:stretch/>
        </p:blipFill>
        <p:spPr>
          <a:xfrm>
            <a:off x="6795019" y="4010356"/>
            <a:ext cx="3676364" cy="10628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27D716-DEC8-480E-BEBF-658A2AE73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04" b="47115"/>
          <a:stretch/>
        </p:blipFill>
        <p:spPr>
          <a:xfrm>
            <a:off x="6723375" y="1586434"/>
            <a:ext cx="3676364" cy="1080117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C54A777-6431-41AF-8859-1029414FF904}"/>
              </a:ext>
            </a:extLst>
          </p:cNvPr>
          <p:cNvSpPr/>
          <p:nvPr/>
        </p:nvSpPr>
        <p:spPr>
          <a:xfrm>
            <a:off x="2259371" y="5259408"/>
            <a:ext cx="2617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Исходная выборка</a:t>
            </a:r>
            <a:endParaRPr lang="ru-RU" sz="24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A2596BD-F9FB-44E2-94C6-74061B243B1A}"/>
              </a:ext>
            </a:extLst>
          </p:cNvPr>
          <p:cNvSpPr/>
          <p:nvPr/>
        </p:nvSpPr>
        <p:spPr>
          <a:xfrm>
            <a:off x="7562721" y="5191807"/>
            <a:ext cx="3178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mini batch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подвыборка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1A765B9-04AC-4B31-861A-0CCB41C7DBC7}"/>
                  </a:ext>
                </a:extLst>
              </p:cNvPr>
              <p:cNvSpPr/>
              <p:nvPr/>
            </p:nvSpPr>
            <p:spPr>
              <a:xfrm>
                <a:off x="1578442" y="5484405"/>
                <a:ext cx="8106578" cy="684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𝒎𝒊𝒏𝒊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𝒎𝒊𝒏𝒊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𝒃𝒂𝒕𝒄𝒉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1A765B9-04AC-4B31-861A-0CCB41C7D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42" y="5484405"/>
                <a:ext cx="8106578" cy="68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A84F584-98D5-4BD7-A916-3EFA4E12C574}"/>
              </a:ext>
            </a:extLst>
          </p:cNvPr>
          <p:cNvCxnSpPr/>
          <p:nvPr/>
        </p:nvCxnSpPr>
        <p:spPr>
          <a:xfrm>
            <a:off x="2259371" y="6473250"/>
            <a:ext cx="3071102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D8BA73E4-EB9B-4972-865F-C1D9BB0F8245}"/>
              </a:ext>
            </a:extLst>
          </p:cNvPr>
          <p:cNvSpPr/>
          <p:nvPr/>
        </p:nvSpPr>
        <p:spPr>
          <a:xfrm>
            <a:off x="6096000" y="6161752"/>
            <a:ext cx="3589020" cy="543008"/>
          </a:xfrm>
          <a:custGeom>
            <a:avLst/>
            <a:gdLst>
              <a:gd name="connsiteX0" fmla="*/ 0 w 3589020"/>
              <a:gd name="connsiteY0" fmla="*/ 427148 h 543008"/>
              <a:gd name="connsiteX1" fmla="*/ 944880 w 3589020"/>
              <a:gd name="connsiteY1" fmla="*/ 428 h 543008"/>
              <a:gd name="connsiteX2" fmla="*/ 1417320 w 3589020"/>
              <a:gd name="connsiteY2" fmla="*/ 495728 h 543008"/>
              <a:gd name="connsiteX3" fmla="*/ 2247900 w 3589020"/>
              <a:gd name="connsiteY3" fmla="*/ 129968 h 543008"/>
              <a:gd name="connsiteX4" fmla="*/ 2994660 w 3589020"/>
              <a:gd name="connsiteY4" fmla="*/ 541448 h 543008"/>
              <a:gd name="connsiteX5" fmla="*/ 3589020 w 3589020"/>
              <a:gd name="connsiteY5" fmla="*/ 267128 h 5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43008">
                <a:moveTo>
                  <a:pt x="0" y="427148"/>
                </a:moveTo>
                <a:cubicBezTo>
                  <a:pt x="354330" y="208073"/>
                  <a:pt x="708660" y="-11002"/>
                  <a:pt x="944880" y="428"/>
                </a:cubicBezTo>
                <a:cubicBezTo>
                  <a:pt x="1181100" y="11858"/>
                  <a:pt x="1200150" y="474138"/>
                  <a:pt x="1417320" y="495728"/>
                </a:cubicBezTo>
                <a:cubicBezTo>
                  <a:pt x="1634490" y="517318"/>
                  <a:pt x="1985010" y="122348"/>
                  <a:pt x="2247900" y="129968"/>
                </a:cubicBezTo>
                <a:cubicBezTo>
                  <a:pt x="2510790" y="137588"/>
                  <a:pt x="2771140" y="518588"/>
                  <a:pt x="2994660" y="541448"/>
                </a:cubicBezTo>
                <a:cubicBezTo>
                  <a:pt x="3218180" y="564308"/>
                  <a:pt x="3417570" y="329358"/>
                  <a:pt x="3589020" y="267128"/>
                </a:cubicBezTo>
              </a:path>
            </a:pathLst>
          </a:cu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28DDC77-219D-424E-965C-04BEEB444DD4}"/>
              </a:ext>
            </a:extLst>
          </p:cNvPr>
          <p:cNvSpPr txBox="1">
            <a:spLocks/>
          </p:cNvSpPr>
          <p:nvPr/>
        </p:nvSpPr>
        <p:spPr>
          <a:xfrm>
            <a:off x="1919536" y="896090"/>
            <a:ext cx="995151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06674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  <p:bldP spid="22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908720"/>
            <a:ext cx="900100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Экспоненциально Взвешенные Средние</a:t>
            </a:r>
            <a:b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Exponentially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eighted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verages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Оптимизаторы, Регуляризация, Свертки.  Долганов Антон Юрьевич 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0198553-F8B8-40A6-ABB5-5BE45B669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916832"/>
            <a:ext cx="9793088" cy="43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0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12979</TotalTime>
  <Words>3067</Words>
  <Application>Microsoft Office PowerPoint</Application>
  <PresentationFormat>Широкоэкранный</PresentationFormat>
  <Paragraphs>686</Paragraphs>
  <Slides>48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9" baseType="lpstr">
      <vt:lpstr>-apple-system</vt:lpstr>
      <vt:lpstr>Arial</vt:lpstr>
      <vt:lpstr>Calibri</vt:lpstr>
      <vt:lpstr>Cambria Math</vt:lpstr>
      <vt:lpstr>Comic Sans MS</vt:lpstr>
      <vt:lpstr>Courier New</vt:lpstr>
      <vt:lpstr>MJXc-TeX-main-R</vt:lpstr>
      <vt:lpstr>sohne</vt:lpstr>
      <vt:lpstr>Times New Roman</vt:lpstr>
      <vt:lpstr>Verdana</vt:lpstr>
      <vt:lpstr>Тема Office</vt:lpstr>
      <vt:lpstr>Презентация PowerPoint</vt:lpstr>
      <vt:lpstr>В предыдущей лекции</vt:lpstr>
      <vt:lpstr>Нейронные Сети</vt:lpstr>
      <vt:lpstr>Содержание</vt:lpstr>
      <vt:lpstr>Содержание</vt:lpstr>
      <vt:lpstr>Обучение Нейронной Сети</vt:lpstr>
      <vt:lpstr>Оптимизация: Градиентный Спуск</vt:lpstr>
      <vt:lpstr>Оптимизация: (Стохастический) Градиентный Спуск</vt:lpstr>
      <vt:lpstr>Экспоненциально Взвешенные Средние Exponentially Weighted Averages</vt:lpstr>
      <vt:lpstr>Экспоненциально Взвешенные Средние</vt:lpstr>
      <vt:lpstr>Экспоненциально Взвешенные Средние</vt:lpstr>
      <vt:lpstr>Оптимизация: Градиентный Спуск с Импульсом</vt:lpstr>
      <vt:lpstr>Оптимизация: Градиентный Спуск с Импульсом</vt:lpstr>
      <vt:lpstr>Оптимизация: RMSprop</vt:lpstr>
      <vt:lpstr>Оптимизация: RMSprop</vt:lpstr>
      <vt:lpstr>Оптимизация: Adam</vt:lpstr>
      <vt:lpstr>Оптимизация: Adam</vt:lpstr>
      <vt:lpstr>Оптимизация</vt:lpstr>
      <vt:lpstr>Содержание</vt:lpstr>
      <vt:lpstr>Переобучение</vt:lpstr>
      <vt:lpstr>Презентация PowerPoint</vt:lpstr>
      <vt:lpstr>Почему это будет работать с нейронными сетями?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Фильтры</vt:lpstr>
      <vt:lpstr>Вспоминаем Фильтры</vt:lpstr>
      <vt:lpstr>Вспоминаем Фильтры</vt:lpstr>
      <vt:lpstr>Сверточные Нейронные Сети Convolution Neural Networks</vt:lpstr>
      <vt:lpstr>Сверточные Нейронные Сети</vt:lpstr>
      <vt:lpstr>Сверточные Нейронные Сети</vt:lpstr>
      <vt:lpstr>Backpropagation Для Сверток</vt:lpstr>
      <vt:lpstr>Backpropagation Для Сверток</vt:lpstr>
      <vt:lpstr>Backpropagation Для Сверток</vt:lpstr>
      <vt:lpstr>Backpropagation Для Сверток</vt:lpstr>
      <vt:lpstr>Сверточные Нейронные Сети</vt:lpstr>
      <vt:lpstr>Сверточные Нейронные Сети</vt:lpstr>
      <vt:lpstr>Сверточные Нейронные Сети</vt:lpstr>
      <vt:lpstr>Презентация PowerPoint</vt:lpstr>
      <vt:lpstr>Презентация PowerPoint</vt:lpstr>
      <vt:lpstr>Презентация PowerPoint</vt:lpstr>
      <vt:lpstr>Презентация PowerPoint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427</cp:revision>
  <dcterms:created xsi:type="dcterms:W3CDTF">2019-05-20T04:53:11Z</dcterms:created>
  <dcterms:modified xsi:type="dcterms:W3CDTF">2022-10-14T15:44:22Z</dcterms:modified>
</cp:coreProperties>
</file>